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81" r:id="rId1"/>
  </p:sldMasterIdLst>
  <p:notesMasterIdLst>
    <p:notesMasterId r:id="rId31"/>
  </p:notesMasterIdLst>
  <p:sldIdLst>
    <p:sldId id="285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118" autoAdjust="0"/>
    <p:restoredTop sz="94660"/>
  </p:normalViewPr>
  <p:slideViewPr>
    <p:cSldViewPr snapToGrid="0">
      <p:cViewPr>
        <p:scale>
          <a:sx n="125" d="100"/>
          <a:sy n="125" d="100"/>
        </p:scale>
        <p:origin x="-936" y="-18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image" Target="../media/image18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6328EB-8203-43DC-AF3E-A3FE0F461B2B}" type="datetimeFigureOut">
              <a:rPr lang="en-GB" smtClean="0"/>
              <a:t>21/10/2016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D8C379-1308-437A-BD2E-C4D3409D41A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61474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93750">
              <a:defRPr sz="2000">
                <a:solidFill>
                  <a:srgbClr val="FF2626"/>
                </a:solidFill>
                <a:latin typeface="Dixieland" pitchFamily="34" charset="2"/>
              </a:defRPr>
            </a:lvl1pPr>
            <a:lvl2pPr marL="742950" indent="-285750" defTabSz="793750">
              <a:defRPr sz="2000">
                <a:solidFill>
                  <a:srgbClr val="FF2626"/>
                </a:solidFill>
                <a:latin typeface="Dixieland" pitchFamily="34" charset="2"/>
              </a:defRPr>
            </a:lvl2pPr>
            <a:lvl3pPr marL="1143000" indent="-228600" defTabSz="793750">
              <a:defRPr sz="2000">
                <a:solidFill>
                  <a:srgbClr val="FF2626"/>
                </a:solidFill>
                <a:latin typeface="Dixieland" pitchFamily="34" charset="2"/>
              </a:defRPr>
            </a:lvl3pPr>
            <a:lvl4pPr marL="1600200" indent="-228600" defTabSz="793750">
              <a:defRPr sz="2000">
                <a:solidFill>
                  <a:srgbClr val="FF2626"/>
                </a:solidFill>
                <a:latin typeface="Dixieland" pitchFamily="34" charset="2"/>
              </a:defRPr>
            </a:lvl4pPr>
            <a:lvl5pPr marL="2057400" indent="-228600" defTabSz="793750">
              <a:defRPr sz="2000">
                <a:solidFill>
                  <a:srgbClr val="FF2626"/>
                </a:solidFill>
                <a:latin typeface="Dixieland" pitchFamily="34" charset="2"/>
              </a:defRPr>
            </a:lvl5pPr>
            <a:lvl6pPr marL="2514600" indent="-228600" defTabSz="793750" eaLnBrk="0" fontAlgn="base" hangingPunct="0">
              <a:lnSpc>
                <a:spcPct val="60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FF2626"/>
                </a:solidFill>
                <a:latin typeface="Dixieland" pitchFamily="34" charset="2"/>
              </a:defRPr>
            </a:lvl6pPr>
            <a:lvl7pPr marL="2971800" indent="-228600" defTabSz="793750" eaLnBrk="0" fontAlgn="base" hangingPunct="0">
              <a:lnSpc>
                <a:spcPct val="60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FF2626"/>
                </a:solidFill>
                <a:latin typeface="Dixieland" pitchFamily="34" charset="2"/>
              </a:defRPr>
            </a:lvl7pPr>
            <a:lvl8pPr marL="3429000" indent="-228600" defTabSz="793750" eaLnBrk="0" fontAlgn="base" hangingPunct="0">
              <a:lnSpc>
                <a:spcPct val="60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FF2626"/>
                </a:solidFill>
                <a:latin typeface="Dixieland" pitchFamily="34" charset="2"/>
              </a:defRPr>
            </a:lvl8pPr>
            <a:lvl9pPr marL="3886200" indent="-228600" defTabSz="793750" eaLnBrk="0" fontAlgn="base" hangingPunct="0">
              <a:lnSpc>
                <a:spcPct val="60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FF2626"/>
                </a:solidFill>
                <a:latin typeface="Dixieland" pitchFamily="34" charset="2"/>
              </a:defRPr>
            </a:lvl9pPr>
          </a:lstStyle>
          <a:p>
            <a:fld id="{4FBF6CDF-45BB-459C-B55A-3C38D34A29ED}" type="slidenum">
              <a:rPr lang="sv-SE" altLang="en-US" sz="1000">
                <a:solidFill>
                  <a:srgbClr val="E0DB28"/>
                </a:solidFill>
                <a:latin typeface="Times New Roman" panose="02020603050405020304" pitchFamily="18" charset="0"/>
              </a:rPr>
              <a:pPr/>
              <a:t>2</a:t>
            </a:fld>
            <a:endParaRPr lang="sv-SE" altLang="en-US" sz="1000">
              <a:solidFill>
                <a:srgbClr val="E0DB28"/>
              </a:solidFill>
              <a:latin typeface="Times New Roman" panose="02020603050405020304" pitchFamily="18" charset="0"/>
            </a:endParaRPr>
          </a:p>
        </p:txBody>
      </p:sp>
      <p:sp>
        <p:nvSpPr>
          <p:cNvPr id="69635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209550" y="795338"/>
            <a:ext cx="6689725" cy="3763962"/>
          </a:xfrm>
          <a:solidFill>
            <a:srgbClr val="FFFFFF"/>
          </a:solidFill>
          <a:ln/>
        </p:spPr>
      </p:sp>
      <p:sp>
        <p:nvSpPr>
          <p:cNvPr id="69636" name="Rectangle 3"/>
          <p:cNvSpPr>
            <a:spLocks noChangeArrowheads="1"/>
          </p:cNvSpPr>
          <p:nvPr>
            <p:ph type="body" idx="1"/>
          </p:nvPr>
        </p:nvSpPr>
        <p:spPr>
          <a:xfrm>
            <a:off x="981075" y="4881563"/>
            <a:ext cx="5135563" cy="456247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5141" tIns="47571" rIns="95141" bIns="47571"/>
          <a:lstStyle/>
          <a:p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val="34127583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93750">
              <a:defRPr sz="2000">
                <a:solidFill>
                  <a:srgbClr val="FF2626"/>
                </a:solidFill>
                <a:latin typeface="Dixieland" pitchFamily="34" charset="2"/>
              </a:defRPr>
            </a:lvl1pPr>
            <a:lvl2pPr marL="742950" indent="-285750" defTabSz="793750">
              <a:defRPr sz="2000">
                <a:solidFill>
                  <a:srgbClr val="FF2626"/>
                </a:solidFill>
                <a:latin typeface="Dixieland" pitchFamily="34" charset="2"/>
              </a:defRPr>
            </a:lvl2pPr>
            <a:lvl3pPr marL="1143000" indent="-228600" defTabSz="793750">
              <a:defRPr sz="2000">
                <a:solidFill>
                  <a:srgbClr val="FF2626"/>
                </a:solidFill>
                <a:latin typeface="Dixieland" pitchFamily="34" charset="2"/>
              </a:defRPr>
            </a:lvl3pPr>
            <a:lvl4pPr marL="1600200" indent="-228600" defTabSz="793750">
              <a:defRPr sz="2000">
                <a:solidFill>
                  <a:srgbClr val="FF2626"/>
                </a:solidFill>
                <a:latin typeface="Dixieland" pitchFamily="34" charset="2"/>
              </a:defRPr>
            </a:lvl4pPr>
            <a:lvl5pPr marL="2057400" indent="-228600" defTabSz="793750">
              <a:defRPr sz="2000">
                <a:solidFill>
                  <a:srgbClr val="FF2626"/>
                </a:solidFill>
                <a:latin typeface="Dixieland" pitchFamily="34" charset="2"/>
              </a:defRPr>
            </a:lvl5pPr>
            <a:lvl6pPr marL="2514600" indent="-228600" defTabSz="793750" eaLnBrk="0" fontAlgn="base" hangingPunct="0">
              <a:lnSpc>
                <a:spcPct val="60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FF2626"/>
                </a:solidFill>
                <a:latin typeface="Dixieland" pitchFamily="34" charset="2"/>
              </a:defRPr>
            </a:lvl6pPr>
            <a:lvl7pPr marL="2971800" indent="-228600" defTabSz="793750" eaLnBrk="0" fontAlgn="base" hangingPunct="0">
              <a:lnSpc>
                <a:spcPct val="60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FF2626"/>
                </a:solidFill>
                <a:latin typeface="Dixieland" pitchFamily="34" charset="2"/>
              </a:defRPr>
            </a:lvl7pPr>
            <a:lvl8pPr marL="3429000" indent="-228600" defTabSz="793750" eaLnBrk="0" fontAlgn="base" hangingPunct="0">
              <a:lnSpc>
                <a:spcPct val="60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FF2626"/>
                </a:solidFill>
                <a:latin typeface="Dixieland" pitchFamily="34" charset="2"/>
              </a:defRPr>
            </a:lvl8pPr>
            <a:lvl9pPr marL="3886200" indent="-228600" defTabSz="793750" eaLnBrk="0" fontAlgn="base" hangingPunct="0">
              <a:lnSpc>
                <a:spcPct val="60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FF2626"/>
                </a:solidFill>
                <a:latin typeface="Dixieland" pitchFamily="34" charset="2"/>
              </a:defRPr>
            </a:lvl9pPr>
          </a:lstStyle>
          <a:p>
            <a:fld id="{C3A5F070-1ADB-4DF8-8433-A8D72A3403AD}" type="slidenum">
              <a:rPr lang="sv-SE" altLang="en-US" sz="1000">
                <a:solidFill>
                  <a:srgbClr val="E0DB28"/>
                </a:solidFill>
                <a:latin typeface="Times New Roman" panose="02020603050405020304" pitchFamily="18" charset="0"/>
              </a:rPr>
              <a:pPr/>
              <a:t>3</a:t>
            </a:fld>
            <a:endParaRPr lang="sv-SE" altLang="en-US" sz="1000">
              <a:solidFill>
                <a:srgbClr val="E0DB28"/>
              </a:solidFill>
              <a:latin typeface="Times New Roman" panose="02020603050405020304" pitchFamily="18" charset="0"/>
            </a:endParaRPr>
          </a:p>
        </p:txBody>
      </p:sp>
      <p:sp>
        <p:nvSpPr>
          <p:cNvPr id="70659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209550" y="795338"/>
            <a:ext cx="6689725" cy="3763962"/>
          </a:xfrm>
          <a:solidFill>
            <a:srgbClr val="FFFFFF"/>
          </a:solidFill>
          <a:ln/>
        </p:spPr>
      </p:sp>
      <p:sp>
        <p:nvSpPr>
          <p:cNvPr id="70660" name="Rectangle 3"/>
          <p:cNvSpPr>
            <a:spLocks noChangeArrowheads="1"/>
          </p:cNvSpPr>
          <p:nvPr>
            <p:ph type="body" idx="1"/>
          </p:nvPr>
        </p:nvSpPr>
        <p:spPr>
          <a:xfrm>
            <a:off x="981075" y="4881563"/>
            <a:ext cx="5135563" cy="456247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5141" tIns="47571" rIns="95141" bIns="47571"/>
          <a:lstStyle/>
          <a:p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val="32472028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93750">
              <a:defRPr sz="2000">
                <a:solidFill>
                  <a:srgbClr val="FF2626"/>
                </a:solidFill>
                <a:latin typeface="Dixieland" pitchFamily="34" charset="2"/>
              </a:defRPr>
            </a:lvl1pPr>
            <a:lvl2pPr marL="742950" indent="-285750" defTabSz="793750">
              <a:defRPr sz="2000">
                <a:solidFill>
                  <a:srgbClr val="FF2626"/>
                </a:solidFill>
                <a:latin typeface="Dixieland" pitchFamily="34" charset="2"/>
              </a:defRPr>
            </a:lvl2pPr>
            <a:lvl3pPr marL="1143000" indent="-228600" defTabSz="793750">
              <a:defRPr sz="2000">
                <a:solidFill>
                  <a:srgbClr val="FF2626"/>
                </a:solidFill>
                <a:latin typeface="Dixieland" pitchFamily="34" charset="2"/>
              </a:defRPr>
            </a:lvl3pPr>
            <a:lvl4pPr marL="1600200" indent="-228600" defTabSz="793750">
              <a:defRPr sz="2000">
                <a:solidFill>
                  <a:srgbClr val="FF2626"/>
                </a:solidFill>
                <a:latin typeface="Dixieland" pitchFamily="34" charset="2"/>
              </a:defRPr>
            </a:lvl4pPr>
            <a:lvl5pPr marL="2057400" indent="-228600" defTabSz="793750">
              <a:defRPr sz="2000">
                <a:solidFill>
                  <a:srgbClr val="FF2626"/>
                </a:solidFill>
                <a:latin typeface="Dixieland" pitchFamily="34" charset="2"/>
              </a:defRPr>
            </a:lvl5pPr>
            <a:lvl6pPr marL="2514600" indent="-228600" defTabSz="793750" eaLnBrk="0" fontAlgn="base" hangingPunct="0">
              <a:lnSpc>
                <a:spcPct val="60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FF2626"/>
                </a:solidFill>
                <a:latin typeface="Dixieland" pitchFamily="34" charset="2"/>
              </a:defRPr>
            </a:lvl6pPr>
            <a:lvl7pPr marL="2971800" indent="-228600" defTabSz="793750" eaLnBrk="0" fontAlgn="base" hangingPunct="0">
              <a:lnSpc>
                <a:spcPct val="60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FF2626"/>
                </a:solidFill>
                <a:latin typeface="Dixieland" pitchFamily="34" charset="2"/>
              </a:defRPr>
            </a:lvl7pPr>
            <a:lvl8pPr marL="3429000" indent="-228600" defTabSz="793750" eaLnBrk="0" fontAlgn="base" hangingPunct="0">
              <a:lnSpc>
                <a:spcPct val="60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FF2626"/>
                </a:solidFill>
                <a:latin typeface="Dixieland" pitchFamily="34" charset="2"/>
              </a:defRPr>
            </a:lvl8pPr>
            <a:lvl9pPr marL="3886200" indent="-228600" defTabSz="793750" eaLnBrk="0" fontAlgn="base" hangingPunct="0">
              <a:lnSpc>
                <a:spcPct val="60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FF2626"/>
                </a:solidFill>
                <a:latin typeface="Dixieland" pitchFamily="34" charset="2"/>
              </a:defRPr>
            </a:lvl9pPr>
          </a:lstStyle>
          <a:p>
            <a:fld id="{901F9740-C6AE-4E1F-A171-3FF9AF3F317A}" type="slidenum">
              <a:rPr lang="sv-SE" altLang="en-US" sz="1000">
                <a:solidFill>
                  <a:srgbClr val="E0DB28"/>
                </a:solidFill>
                <a:latin typeface="Times New Roman" panose="02020603050405020304" pitchFamily="18" charset="0"/>
              </a:rPr>
              <a:pPr/>
              <a:t>4</a:t>
            </a:fld>
            <a:endParaRPr lang="sv-SE" altLang="en-US" sz="1000">
              <a:solidFill>
                <a:srgbClr val="E0DB28"/>
              </a:solidFill>
              <a:latin typeface="Times New Roman" panose="02020603050405020304" pitchFamily="18" charset="0"/>
            </a:endParaRPr>
          </a:p>
        </p:txBody>
      </p:sp>
      <p:sp>
        <p:nvSpPr>
          <p:cNvPr id="71683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209550" y="795338"/>
            <a:ext cx="6689725" cy="3763962"/>
          </a:xfrm>
          <a:solidFill>
            <a:srgbClr val="FFFFFF"/>
          </a:solidFill>
          <a:ln/>
        </p:spPr>
      </p:sp>
      <p:sp>
        <p:nvSpPr>
          <p:cNvPr id="71684" name="Rectangle 3"/>
          <p:cNvSpPr>
            <a:spLocks noChangeArrowheads="1"/>
          </p:cNvSpPr>
          <p:nvPr>
            <p:ph type="body" idx="1"/>
          </p:nvPr>
        </p:nvSpPr>
        <p:spPr>
          <a:xfrm>
            <a:off x="981075" y="4881563"/>
            <a:ext cx="5135563" cy="456247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5141" tIns="47571" rIns="95141" bIns="47571"/>
          <a:lstStyle/>
          <a:p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val="40851580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93750">
              <a:defRPr sz="2000">
                <a:solidFill>
                  <a:srgbClr val="FF2626"/>
                </a:solidFill>
                <a:latin typeface="Dixieland" pitchFamily="34" charset="2"/>
              </a:defRPr>
            </a:lvl1pPr>
            <a:lvl2pPr marL="742950" indent="-285750" defTabSz="793750">
              <a:defRPr sz="2000">
                <a:solidFill>
                  <a:srgbClr val="FF2626"/>
                </a:solidFill>
                <a:latin typeface="Dixieland" pitchFamily="34" charset="2"/>
              </a:defRPr>
            </a:lvl2pPr>
            <a:lvl3pPr marL="1143000" indent="-228600" defTabSz="793750">
              <a:defRPr sz="2000">
                <a:solidFill>
                  <a:srgbClr val="FF2626"/>
                </a:solidFill>
                <a:latin typeface="Dixieland" pitchFamily="34" charset="2"/>
              </a:defRPr>
            </a:lvl3pPr>
            <a:lvl4pPr marL="1600200" indent="-228600" defTabSz="793750">
              <a:defRPr sz="2000">
                <a:solidFill>
                  <a:srgbClr val="FF2626"/>
                </a:solidFill>
                <a:latin typeface="Dixieland" pitchFamily="34" charset="2"/>
              </a:defRPr>
            </a:lvl4pPr>
            <a:lvl5pPr marL="2057400" indent="-228600" defTabSz="793750">
              <a:defRPr sz="2000">
                <a:solidFill>
                  <a:srgbClr val="FF2626"/>
                </a:solidFill>
                <a:latin typeface="Dixieland" pitchFamily="34" charset="2"/>
              </a:defRPr>
            </a:lvl5pPr>
            <a:lvl6pPr marL="2514600" indent="-228600" defTabSz="793750" eaLnBrk="0" fontAlgn="base" hangingPunct="0">
              <a:lnSpc>
                <a:spcPct val="60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FF2626"/>
                </a:solidFill>
                <a:latin typeface="Dixieland" pitchFamily="34" charset="2"/>
              </a:defRPr>
            </a:lvl6pPr>
            <a:lvl7pPr marL="2971800" indent="-228600" defTabSz="793750" eaLnBrk="0" fontAlgn="base" hangingPunct="0">
              <a:lnSpc>
                <a:spcPct val="60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FF2626"/>
                </a:solidFill>
                <a:latin typeface="Dixieland" pitchFamily="34" charset="2"/>
              </a:defRPr>
            </a:lvl7pPr>
            <a:lvl8pPr marL="3429000" indent="-228600" defTabSz="793750" eaLnBrk="0" fontAlgn="base" hangingPunct="0">
              <a:lnSpc>
                <a:spcPct val="60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FF2626"/>
                </a:solidFill>
                <a:latin typeface="Dixieland" pitchFamily="34" charset="2"/>
              </a:defRPr>
            </a:lvl8pPr>
            <a:lvl9pPr marL="3886200" indent="-228600" defTabSz="793750" eaLnBrk="0" fontAlgn="base" hangingPunct="0">
              <a:lnSpc>
                <a:spcPct val="60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FF2626"/>
                </a:solidFill>
                <a:latin typeface="Dixieland" pitchFamily="34" charset="2"/>
              </a:defRPr>
            </a:lvl9pPr>
          </a:lstStyle>
          <a:p>
            <a:fld id="{98EC021F-62C5-4383-BA85-4CB84F04F1FB}" type="slidenum">
              <a:rPr lang="sv-SE" altLang="en-US" sz="1000">
                <a:solidFill>
                  <a:srgbClr val="E0DB28"/>
                </a:solidFill>
                <a:latin typeface="Times New Roman" panose="02020603050405020304" pitchFamily="18" charset="0"/>
              </a:rPr>
              <a:pPr/>
              <a:t>5</a:t>
            </a:fld>
            <a:endParaRPr lang="sv-SE" altLang="en-US" sz="1000">
              <a:solidFill>
                <a:srgbClr val="E0DB28"/>
              </a:solidFill>
              <a:latin typeface="Times New Roman" panose="02020603050405020304" pitchFamily="18" charset="0"/>
            </a:endParaRPr>
          </a:p>
        </p:txBody>
      </p:sp>
      <p:sp>
        <p:nvSpPr>
          <p:cNvPr id="72707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209550" y="795338"/>
            <a:ext cx="6689725" cy="3763962"/>
          </a:xfrm>
          <a:solidFill>
            <a:srgbClr val="FFFFFF"/>
          </a:solidFill>
          <a:ln/>
        </p:spPr>
      </p:sp>
      <p:sp>
        <p:nvSpPr>
          <p:cNvPr id="72708" name="Rectangle 3"/>
          <p:cNvSpPr>
            <a:spLocks noChangeArrowheads="1"/>
          </p:cNvSpPr>
          <p:nvPr>
            <p:ph type="body" idx="1"/>
          </p:nvPr>
        </p:nvSpPr>
        <p:spPr>
          <a:xfrm>
            <a:off x="981075" y="4881563"/>
            <a:ext cx="5135563" cy="456247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5141" tIns="47571" rIns="95141" bIns="47571"/>
          <a:lstStyle/>
          <a:p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val="25984606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93750">
              <a:defRPr sz="2000">
                <a:solidFill>
                  <a:srgbClr val="FF2626"/>
                </a:solidFill>
                <a:latin typeface="Dixieland" pitchFamily="34" charset="2"/>
              </a:defRPr>
            </a:lvl1pPr>
            <a:lvl2pPr marL="742950" indent="-285750" defTabSz="793750">
              <a:defRPr sz="2000">
                <a:solidFill>
                  <a:srgbClr val="FF2626"/>
                </a:solidFill>
                <a:latin typeface="Dixieland" pitchFamily="34" charset="2"/>
              </a:defRPr>
            </a:lvl2pPr>
            <a:lvl3pPr marL="1143000" indent="-228600" defTabSz="793750">
              <a:defRPr sz="2000">
                <a:solidFill>
                  <a:srgbClr val="FF2626"/>
                </a:solidFill>
                <a:latin typeface="Dixieland" pitchFamily="34" charset="2"/>
              </a:defRPr>
            </a:lvl3pPr>
            <a:lvl4pPr marL="1600200" indent="-228600" defTabSz="793750">
              <a:defRPr sz="2000">
                <a:solidFill>
                  <a:srgbClr val="FF2626"/>
                </a:solidFill>
                <a:latin typeface="Dixieland" pitchFamily="34" charset="2"/>
              </a:defRPr>
            </a:lvl4pPr>
            <a:lvl5pPr marL="2057400" indent="-228600" defTabSz="793750">
              <a:defRPr sz="2000">
                <a:solidFill>
                  <a:srgbClr val="FF2626"/>
                </a:solidFill>
                <a:latin typeface="Dixieland" pitchFamily="34" charset="2"/>
              </a:defRPr>
            </a:lvl5pPr>
            <a:lvl6pPr marL="2514600" indent="-228600" defTabSz="793750" eaLnBrk="0" fontAlgn="base" hangingPunct="0">
              <a:lnSpc>
                <a:spcPct val="60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FF2626"/>
                </a:solidFill>
                <a:latin typeface="Dixieland" pitchFamily="34" charset="2"/>
              </a:defRPr>
            </a:lvl6pPr>
            <a:lvl7pPr marL="2971800" indent="-228600" defTabSz="793750" eaLnBrk="0" fontAlgn="base" hangingPunct="0">
              <a:lnSpc>
                <a:spcPct val="60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FF2626"/>
                </a:solidFill>
                <a:latin typeface="Dixieland" pitchFamily="34" charset="2"/>
              </a:defRPr>
            </a:lvl7pPr>
            <a:lvl8pPr marL="3429000" indent="-228600" defTabSz="793750" eaLnBrk="0" fontAlgn="base" hangingPunct="0">
              <a:lnSpc>
                <a:spcPct val="60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FF2626"/>
                </a:solidFill>
                <a:latin typeface="Dixieland" pitchFamily="34" charset="2"/>
              </a:defRPr>
            </a:lvl8pPr>
            <a:lvl9pPr marL="3886200" indent="-228600" defTabSz="793750" eaLnBrk="0" fontAlgn="base" hangingPunct="0">
              <a:lnSpc>
                <a:spcPct val="60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FF2626"/>
                </a:solidFill>
                <a:latin typeface="Dixieland" pitchFamily="34" charset="2"/>
              </a:defRPr>
            </a:lvl9pPr>
          </a:lstStyle>
          <a:p>
            <a:fld id="{FF7F4C74-E647-4DBE-9624-41B5E0241B4E}" type="slidenum">
              <a:rPr lang="sv-SE" altLang="en-US" sz="1000">
                <a:solidFill>
                  <a:srgbClr val="E0DB28"/>
                </a:solidFill>
                <a:latin typeface="Times New Roman" panose="02020603050405020304" pitchFamily="18" charset="0"/>
              </a:rPr>
              <a:pPr/>
              <a:t>6</a:t>
            </a:fld>
            <a:endParaRPr lang="sv-SE" altLang="en-US" sz="1000">
              <a:solidFill>
                <a:srgbClr val="E0DB28"/>
              </a:solidFill>
              <a:latin typeface="Times New Roman" panose="02020603050405020304" pitchFamily="18" charset="0"/>
            </a:endParaRPr>
          </a:p>
        </p:txBody>
      </p:sp>
      <p:sp>
        <p:nvSpPr>
          <p:cNvPr id="73731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209550" y="795338"/>
            <a:ext cx="6689725" cy="3763962"/>
          </a:xfrm>
          <a:solidFill>
            <a:srgbClr val="FFFFFF"/>
          </a:solidFill>
          <a:ln/>
        </p:spPr>
      </p:sp>
      <p:sp>
        <p:nvSpPr>
          <p:cNvPr id="73732" name="Rectangle 3"/>
          <p:cNvSpPr>
            <a:spLocks noChangeArrowheads="1"/>
          </p:cNvSpPr>
          <p:nvPr>
            <p:ph type="body" idx="1"/>
          </p:nvPr>
        </p:nvSpPr>
        <p:spPr>
          <a:xfrm>
            <a:off x="981075" y="4881563"/>
            <a:ext cx="5135563" cy="456247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5141" tIns="47571" rIns="95141" bIns="47571"/>
          <a:lstStyle/>
          <a:p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val="8945097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93750">
              <a:defRPr sz="2000">
                <a:solidFill>
                  <a:srgbClr val="FF2626"/>
                </a:solidFill>
                <a:latin typeface="Dixieland" pitchFamily="34" charset="2"/>
              </a:defRPr>
            </a:lvl1pPr>
            <a:lvl2pPr marL="742950" indent="-285750" defTabSz="793750">
              <a:defRPr sz="2000">
                <a:solidFill>
                  <a:srgbClr val="FF2626"/>
                </a:solidFill>
                <a:latin typeface="Dixieland" pitchFamily="34" charset="2"/>
              </a:defRPr>
            </a:lvl2pPr>
            <a:lvl3pPr marL="1143000" indent="-228600" defTabSz="793750">
              <a:defRPr sz="2000">
                <a:solidFill>
                  <a:srgbClr val="FF2626"/>
                </a:solidFill>
                <a:latin typeface="Dixieland" pitchFamily="34" charset="2"/>
              </a:defRPr>
            </a:lvl3pPr>
            <a:lvl4pPr marL="1600200" indent="-228600" defTabSz="793750">
              <a:defRPr sz="2000">
                <a:solidFill>
                  <a:srgbClr val="FF2626"/>
                </a:solidFill>
                <a:latin typeface="Dixieland" pitchFamily="34" charset="2"/>
              </a:defRPr>
            </a:lvl4pPr>
            <a:lvl5pPr marL="2057400" indent="-228600" defTabSz="793750">
              <a:defRPr sz="2000">
                <a:solidFill>
                  <a:srgbClr val="FF2626"/>
                </a:solidFill>
                <a:latin typeface="Dixieland" pitchFamily="34" charset="2"/>
              </a:defRPr>
            </a:lvl5pPr>
            <a:lvl6pPr marL="2514600" indent="-228600" defTabSz="793750" eaLnBrk="0" fontAlgn="base" hangingPunct="0">
              <a:lnSpc>
                <a:spcPct val="60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FF2626"/>
                </a:solidFill>
                <a:latin typeface="Dixieland" pitchFamily="34" charset="2"/>
              </a:defRPr>
            </a:lvl6pPr>
            <a:lvl7pPr marL="2971800" indent="-228600" defTabSz="793750" eaLnBrk="0" fontAlgn="base" hangingPunct="0">
              <a:lnSpc>
                <a:spcPct val="60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FF2626"/>
                </a:solidFill>
                <a:latin typeface="Dixieland" pitchFamily="34" charset="2"/>
              </a:defRPr>
            </a:lvl7pPr>
            <a:lvl8pPr marL="3429000" indent="-228600" defTabSz="793750" eaLnBrk="0" fontAlgn="base" hangingPunct="0">
              <a:lnSpc>
                <a:spcPct val="60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FF2626"/>
                </a:solidFill>
                <a:latin typeface="Dixieland" pitchFamily="34" charset="2"/>
              </a:defRPr>
            </a:lvl8pPr>
            <a:lvl9pPr marL="3886200" indent="-228600" defTabSz="793750" eaLnBrk="0" fontAlgn="base" hangingPunct="0">
              <a:lnSpc>
                <a:spcPct val="60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FF2626"/>
                </a:solidFill>
                <a:latin typeface="Dixieland" pitchFamily="34" charset="2"/>
              </a:defRPr>
            </a:lvl9pPr>
          </a:lstStyle>
          <a:p>
            <a:fld id="{F20429AB-6095-4998-B905-E1AE7A4C704D}" type="slidenum">
              <a:rPr lang="sv-SE" altLang="en-US" sz="1000">
                <a:solidFill>
                  <a:srgbClr val="E0DB28"/>
                </a:solidFill>
                <a:latin typeface="Times New Roman" panose="02020603050405020304" pitchFamily="18" charset="0"/>
              </a:rPr>
              <a:pPr/>
              <a:t>7</a:t>
            </a:fld>
            <a:endParaRPr lang="sv-SE" altLang="en-US" sz="1000">
              <a:solidFill>
                <a:srgbClr val="E0DB28"/>
              </a:solidFill>
              <a:latin typeface="Times New Roman" panose="02020603050405020304" pitchFamily="18" charset="0"/>
            </a:endParaRPr>
          </a:p>
        </p:txBody>
      </p:sp>
      <p:sp>
        <p:nvSpPr>
          <p:cNvPr id="74755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209550" y="795338"/>
            <a:ext cx="6689725" cy="3763962"/>
          </a:xfrm>
          <a:solidFill>
            <a:srgbClr val="FFFFFF"/>
          </a:solidFill>
          <a:ln/>
        </p:spPr>
      </p:sp>
      <p:sp>
        <p:nvSpPr>
          <p:cNvPr id="74756" name="Rectangle 3"/>
          <p:cNvSpPr>
            <a:spLocks noChangeArrowheads="1"/>
          </p:cNvSpPr>
          <p:nvPr>
            <p:ph type="body" idx="1"/>
          </p:nvPr>
        </p:nvSpPr>
        <p:spPr>
          <a:xfrm>
            <a:off x="981075" y="4881563"/>
            <a:ext cx="5135563" cy="456247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5141" tIns="47571" rIns="95141" bIns="47571"/>
          <a:lstStyle/>
          <a:p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val="39617263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93750">
              <a:defRPr sz="2000">
                <a:solidFill>
                  <a:srgbClr val="FF2626"/>
                </a:solidFill>
                <a:latin typeface="Dixieland" pitchFamily="34" charset="2"/>
              </a:defRPr>
            </a:lvl1pPr>
            <a:lvl2pPr marL="742950" indent="-285750" defTabSz="793750">
              <a:defRPr sz="2000">
                <a:solidFill>
                  <a:srgbClr val="FF2626"/>
                </a:solidFill>
                <a:latin typeface="Dixieland" pitchFamily="34" charset="2"/>
              </a:defRPr>
            </a:lvl2pPr>
            <a:lvl3pPr marL="1143000" indent="-228600" defTabSz="793750">
              <a:defRPr sz="2000">
                <a:solidFill>
                  <a:srgbClr val="FF2626"/>
                </a:solidFill>
                <a:latin typeface="Dixieland" pitchFamily="34" charset="2"/>
              </a:defRPr>
            </a:lvl3pPr>
            <a:lvl4pPr marL="1600200" indent="-228600" defTabSz="793750">
              <a:defRPr sz="2000">
                <a:solidFill>
                  <a:srgbClr val="FF2626"/>
                </a:solidFill>
                <a:latin typeface="Dixieland" pitchFamily="34" charset="2"/>
              </a:defRPr>
            </a:lvl4pPr>
            <a:lvl5pPr marL="2057400" indent="-228600" defTabSz="793750">
              <a:defRPr sz="2000">
                <a:solidFill>
                  <a:srgbClr val="FF2626"/>
                </a:solidFill>
                <a:latin typeface="Dixieland" pitchFamily="34" charset="2"/>
              </a:defRPr>
            </a:lvl5pPr>
            <a:lvl6pPr marL="2514600" indent="-228600" defTabSz="793750" eaLnBrk="0" fontAlgn="base" hangingPunct="0">
              <a:lnSpc>
                <a:spcPct val="60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FF2626"/>
                </a:solidFill>
                <a:latin typeface="Dixieland" pitchFamily="34" charset="2"/>
              </a:defRPr>
            </a:lvl6pPr>
            <a:lvl7pPr marL="2971800" indent="-228600" defTabSz="793750" eaLnBrk="0" fontAlgn="base" hangingPunct="0">
              <a:lnSpc>
                <a:spcPct val="60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FF2626"/>
                </a:solidFill>
                <a:latin typeface="Dixieland" pitchFamily="34" charset="2"/>
              </a:defRPr>
            </a:lvl7pPr>
            <a:lvl8pPr marL="3429000" indent="-228600" defTabSz="793750" eaLnBrk="0" fontAlgn="base" hangingPunct="0">
              <a:lnSpc>
                <a:spcPct val="60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FF2626"/>
                </a:solidFill>
                <a:latin typeface="Dixieland" pitchFamily="34" charset="2"/>
              </a:defRPr>
            </a:lvl8pPr>
            <a:lvl9pPr marL="3886200" indent="-228600" defTabSz="793750" eaLnBrk="0" fontAlgn="base" hangingPunct="0">
              <a:lnSpc>
                <a:spcPct val="60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FF2626"/>
                </a:solidFill>
                <a:latin typeface="Dixieland" pitchFamily="34" charset="2"/>
              </a:defRPr>
            </a:lvl9pPr>
          </a:lstStyle>
          <a:p>
            <a:fld id="{896BBA5A-4D35-4906-AE42-1F4B654ACF2E}" type="slidenum">
              <a:rPr lang="sv-SE" altLang="en-US" sz="1000">
                <a:solidFill>
                  <a:srgbClr val="E0DB28"/>
                </a:solidFill>
                <a:latin typeface="Times New Roman" panose="02020603050405020304" pitchFamily="18" charset="0"/>
              </a:rPr>
              <a:pPr/>
              <a:t>8</a:t>
            </a:fld>
            <a:endParaRPr lang="sv-SE" altLang="en-US" sz="1000">
              <a:solidFill>
                <a:srgbClr val="E0DB28"/>
              </a:solidFill>
              <a:latin typeface="Times New Roman" panose="02020603050405020304" pitchFamily="18" charset="0"/>
            </a:endParaRPr>
          </a:p>
        </p:txBody>
      </p:sp>
      <p:sp>
        <p:nvSpPr>
          <p:cNvPr id="75779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209550" y="795338"/>
            <a:ext cx="6689725" cy="3763962"/>
          </a:xfrm>
          <a:solidFill>
            <a:srgbClr val="FFFFFF"/>
          </a:solidFill>
          <a:ln/>
        </p:spPr>
      </p:sp>
      <p:sp>
        <p:nvSpPr>
          <p:cNvPr id="75780" name="Rectangle 3"/>
          <p:cNvSpPr>
            <a:spLocks noChangeArrowheads="1"/>
          </p:cNvSpPr>
          <p:nvPr>
            <p:ph type="body" idx="1"/>
          </p:nvPr>
        </p:nvSpPr>
        <p:spPr>
          <a:xfrm>
            <a:off x="981075" y="4881563"/>
            <a:ext cx="5135563" cy="456247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5141" tIns="47571" rIns="95141" bIns="47571"/>
          <a:lstStyle/>
          <a:p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val="7843456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93750">
              <a:defRPr sz="2000">
                <a:solidFill>
                  <a:srgbClr val="FF2626"/>
                </a:solidFill>
                <a:latin typeface="Dixieland" pitchFamily="34" charset="2"/>
              </a:defRPr>
            </a:lvl1pPr>
            <a:lvl2pPr marL="742950" indent="-285750" defTabSz="793750">
              <a:defRPr sz="2000">
                <a:solidFill>
                  <a:srgbClr val="FF2626"/>
                </a:solidFill>
                <a:latin typeface="Dixieland" pitchFamily="34" charset="2"/>
              </a:defRPr>
            </a:lvl2pPr>
            <a:lvl3pPr marL="1143000" indent="-228600" defTabSz="793750">
              <a:defRPr sz="2000">
                <a:solidFill>
                  <a:srgbClr val="FF2626"/>
                </a:solidFill>
                <a:latin typeface="Dixieland" pitchFamily="34" charset="2"/>
              </a:defRPr>
            </a:lvl3pPr>
            <a:lvl4pPr marL="1600200" indent="-228600" defTabSz="793750">
              <a:defRPr sz="2000">
                <a:solidFill>
                  <a:srgbClr val="FF2626"/>
                </a:solidFill>
                <a:latin typeface="Dixieland" pitchFamily="34" charset="2"/>
              </a:defRPr>
            </a:lvl4pPr>
            <a:lvl5pPr marL="2057400" indent="-228600" defTabSz="793750">
              <a:defRPr sz="2000">
                <a:solidFill>
                  <a:srgbClr val="FF2626"/>
                </a:solidFill>
                <a:latin typeface="Dixieland" pitchFamily="34" charset="2"/>
              </a:defRPr>
            </a:lvl5pPr>
            <a:lvl6pPr marL="2514600" indent="-228600" defTabSz="793750" eaLnBrk="0" fontAlgn="base" hangingPunct="0">
              <a:lnSpc>
                <a:spcPct val="60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FF2626"/>
                </a:solidFill>
                <a:latin typeface="Dixieland" pitchFamily="34" charset="2"/>
              </a:defRPr>
            </a:lvl6pPr>
            <a:lvl7pPr marL="2971800" indent="-228600" defTabSz="793750" eaLnBrk="0" fontAlgn="base" hangingPunct="0">
              <a:lnSpc>
                <a:spcPct val="60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FF2626"/>
                </a:solidFill>
                <a:latin typeface="Dixieland" pitchFamily="34" charset="2"/>
              </a:defRPr>
            </a:lvl7pPr>
            <a:lvl8pPr marL="3429000" indent="-228600" defTabSz="793750" eaLnBrk="0" fontAlgn="base" hangingPunct="0">
              <a:lnSpc>
                <a:spcPct val="60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FF2626"/>
                </a:solidFill>
                <a:latin typeface="Dixieland" pitchFamily="34" charset="2"/>
              </a:defRPr>
            </a:lvl8pPr>
            <a:lvl9pPr marL="3886200" indent="-228600" defTabSz="793750" eaLnBrk="0" fontAlgn="base" hangingPunct="0">
              <a:lnSpc>
                <a:spcPct val="60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FF2626"/>
                </a:solidFill>
                <a:latin typeface="Dixieland" pitchFamily="34" charset="2"/>
              </a:defRPr>
            </a:lvl9pPr>
          </a:lstStyle>
          <a:p>
            <a:fld id="{CF26B57B-47DB-4BCC-90B7-F6784907BEB1}" type="slidenum">
              <a:rPr lang="sv-SE" altLang="en-US" sz="1000">
                <a:solidFill>
                  <a:srgbClr val="E0DB28"/>
                </a:solidFill>
                <a:latin typeface="Times New Roman" panose="02020603050405020304" pitchFamily="18" charset="0"/>
              </a:rPr>
              <a:pPr/>
              <a:t>9</a:t>
            </a:fld>
            <a:endParaRPr lang="sv-SE" altLang="en-US" sz="1000">
              <a:solidFill>
                <a:srgbClr val="E0DB28"/>
              </a:solidFill>
              <a:latin typeface="Times New Roman" panose="02020603050405020304" pitchFamily="18" charset="0"/>
            </a:endParaRPr>
          </a:p>
        </p:txBody>
      </p:sp>
      <p:sp>
        <p:nvSpPr>
          <p:cNvPr id="76803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209550" y="795338"/>
            <a:ext cx="6689725" cy="3763962"/>
          </a:xfrm>
          <a:solidFill>
            <a:srgbClr val="FFFFFF"/>
          </a:solidFill>
          <a:ln/>
        </p:spPr>
      </p:sp>
      <p:sp>
        <p:nvSpPr>
          <p:cNvPr id="76804" name="Rectangle 3"/>
          <p:cNvSpPr>
            <a:spLocks noChangeArrowheads="1"/>
          </p:cNvSpPr>
          <p:nvPr>
            <p:ph type="body" idx="1"/>
          </p:nvPr>
        </p:nvSpPr>
        <p:spPr>
          <a:xfrm>
            <a:off x="981075" y="4881563"/>
            <a:ext cx="5135563" cy="456247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5141" tIns="47571" rIns="95141" bIns="47571"/>
          <a:lstStyle/>
          <a:p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val="21727913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93750">
              <a:defRPr sz="2000">
                <a:solidFill>
                  <a:srgbClr val="FF2626"/>
                </a:solidFill>
                <a:latin typeface="Dixieland" pitchFamily="34" charset="2"/>
              </a:defRPr>
            </a:lvl1pPr>
            <a:lvl2pPr marL="742950" indent="-285750" defTabSz="793750">
              <a:defRPr sz="2000">
                <a:solidFill>
                  <a:srgbClr val="FF2626"/>
                </a:solidFill>
                <a:latin typeface="Dixieland" pitchFamily="34" charset="2"/>
              </a:defRPr>
            </a:lvl2pPr>
            <a:lvl3pPr marL="1143000" indent="-228600" defTabSz="793750">
              <a:defRPr sz="2000">
                <a:solidFill>
                  <a:srgbClr val="FF2626"/>
                </a:solidFill>
                <a:latin typeface="Dixieland" pitchFamily="34" charset="2"/>
              </a:defRPr>
            </a:lvl3pPr>
            <a:lvl4pPr marL="1600200" indent="-228600" defTabSz="793750">
              <a:defRPr sz="2000">
                <a:solidFill>
                  <a:srgbClr val="FF2626"/>
                </a:solidFill>
                <a:latin typeface="Dixieland" pitchFamily="34" charset="2"/>
              </a:defRPr>
            </a:lvl4pPr>
            <a:lvl5pPr marL="2057400" indent="-228600" defTabSz="793750">
              <a:defRPr sz="2000">
                <a:solidFill>
                  <a:srgbClr val="FF2626"/>
                </a:solidFill>
                <a:latin typeface="Dixieland" pitchFamily="34" charset="2"/>
              </a:defRPr>
            </a:lvl5pPr>
            <a:lvl6pPr marL="2514600" indent="-228600" defTabSz="793750" eaLnBrk="0" fontAlgn="base" hangingPunct="0">
              <a:lnSpc>
                <a:spcPct val="60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FF2626"/>
                </a:solidFill>
                <a:latin typeface="Dixieland" pitchFamily="34" charset="2"/>
              </a:defRPr>
            </a:lvl6pPr>
            <a:lvl7pPr marL="2971800" indent="-228600" defTabSz="793750" eaLnBrk="0" fontAlgn="base" hangingPunct="0">
              <a:lnSpc>
                <a:spcPct val="60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FF2626"/>
                </a:solidFill>
                <a:latin typeface="Dixieland" pitchFamily="34" charset="2"/>
              </a:defRPr>
            </a:lvl7pPr>
            <a:lvl8pPr marL="3429000" indent="-228600" defTabSz="793750" eaLnBrk="0" fontAlgn="base" hangingPunct="0">
              <a:lnSpc>
                <a:spcPct val="60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FF2626"/>
                </a:solidFill>
                <a:latin typeface="Dixieland" pitchFamily="34" charset="2"/>
              </a:defRPr>
            </a:lvl8pPr>
            <a:lvl9pPr marL="3886200" indent="-228600" defTabSz="793750" eaLnBrk="0" fontAlgn="base" hangingPunct="0">
              <a:lnSpc>
                <a:spcPct val="60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FF2626"/>
                </a:solidFill>
                <a:latin typeface="Dixieland" pitchFamily="34" charset="2"/>
              </a:defRPr>
            </a:lvl9pPr>
          </a:lstStyle>
          <a:p>
            <a:fld id="{6DB98EA4-A7FB-4222-8FA0-F3602A2A88FE}" type="slidenum">
              <a:rPr lang="sv-SE" altLang="en-US" sz="1000">
                <a:solidFill>
                  <a:srgbClr val="E0DB28"/>
                </a:solidFill>
                <a:latin typeface="Times New Roman" panose="02020603050405020304" pitchFamily="18" charset="0"/>
              </a:rPr>
              <a:pPr/>
              <a:t>10</a:t>
            </a:fld>
            <a:endParaRPr lang="sv-SE" altLang="en-US" sz="1000">
              <a:solidFill>
                <a:srgbClr val="E0DB28"/>
              </a:solidFill>
              <a:latin typeface="Times New Roman" panose="02020603050405020304" pitchFamily="18" charset="0"/>
            </a:endParaRPr>
          </a:p>
        </p:txBody>
      </p:sp>
      <p:sp>
        <p:nvSpPr>
          <p:cNvPr id="77827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209550" y="795338"/>
            <a:ext cx="6689725" cy="3763962"/>
          </a:xfrm>
          <a:solidFill>
            <a:srgbClr val="FFFFFF"/>
          </a:solidFill>
          <a:ln/>
        </p:spPr>
      </p:sp>
      <p:sp>
        <p:nvSpPr>
          <p:cNvPr id="77828" name="Rectangle 3"/>
          <p:cNvSpPr>
            <a:spLocks noChangeArrowheads="1"/>
          </p:cNvSpPr>
          <p:nvPr>
            <p:ph type="body" idx="1"/>
          </p:nvPr>
        </p:nvSpPr>
        <p:spPr>
          <a:xfrm>
            <a:off x="981075" y="4881563"/>
            <a:ext cx="5135563" cy="456247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5141" tIns="47571" rIns="95141" bIns="47571"/>
          <a:lstStyle/>
          <a:p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val="36206911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93750">
              <a:defRPr sz="2000">
                <a:solidFill>
                  <a:srgbClr val="FF2626"/>
                </a:solidFill>
                <a:latin typeface="Dixieland" pitchFamily="34" charset="2"/>
              </a:defRPr>
            </a:lvl1pPr>
            <a:lvl2pPr marL="742950" indent="-285750" defTabSz="793750">
              <a:defRPr sz="2000">
                <a:solidFill>
                  <a:srgbClr val="FF2626"/>
                </a:solidFill>
                <a:latin typeface="Dixieland" pitchFamily="34" charset="2"/>
              </a:defRPr>
            </a:lvl2pPr>
            <a:lvl3pPr marL="1143000" indent="-228600" defTabSz="793750">
              <a:defRPr sz="2000">
                <a:solidFill>
                  <a:srgbClr val="FF2626"/>
                </a:solidFill>
                <a:latin typeface="Dixieland" pitchFamily="34" charset="2"/>
              </a:defRPr>
            </a:lvl3pPr>
            <a:lvl4pPr marL="1600200" indent="-228600" defTabSz="793750">
              <a:defRPr sz="2000">
                <a:solidFill>
                  <a:srgbClr val="FF2626"/>
                </a:solidFill>
                <a:latin typeface="Dixieland" pitchFamily="34" charset="2"/>
              </a:defRPr>
            </a:lvl4pPr>
            <a:lvl5pPr marL="2057400" indent="-228600" defTabSz="793750">
              <a:defRPr sz="2000">
                <a:solidFill>
                  <a:srgbClr val="FF2626"/>
                </a:solidFill>
                <a:latin typeface="Dixieland" pitchFamily="34" charset="2"/>
              </a:defRPr>
            </a:lvl5pPr>
            <a:lvl6pPr marL="2514600" indent="-228600" defTabSz="793750" eaLnBrk="0" fontAlgn="base" hangingPunct="0">
              <a:lnSpc>
                <a:spcPct val="60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FF2626"/>
                </a:solidFill>
                <a:latin typeface="Dixieland" pitchFamily="34" charset="2"/>
              </a:defRPr>
            </a:lvl6pPr>
            <a:lvl7pPr marL="2971800" indent="-228600" defTabSz="793750" eaLnBrk="0" fontAlgn="base" hangingPunct="0">
              <a:lnSpc>
                <a:spcPct val="60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FF2626"/>
                </a:solidFill>
                <a:latin typeface="Dixieland" pitchFamily="34" charset="2"/>
              </a:defRPr>
            </a:lvl7pPr>
            <a:lvl8pPr marL="3429000" indent="-228600" defTabSz="793750" eaLnBrk="0" fontAlgn="base" hangingPunct="0">
              <a:lnSpc>
                <a:spcPct val="60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FF2626"/>
                </a:solidFill>
                <a:latin typeface="Dixieland" pitchFamily="34" charset="2"/>
              </a:defRPr>
            </a:lvl8pPr>
            <a:lvl9pPr marL="3886200" indent="-228600" defTabSz="793750" eaLnBrk="0" fontAlgn="base" hangingPunct="0">
              <a:lnSpc>
                <a:spcPct val="60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FF2626"/>
                </a:solidFill>
                <a:latin typeface="Dixieland" pitchFamily="34" charset="2"/>
              </a:defRPr>
            </a:lvl9pPr>
          </a:lstStyle>
          <a:p>
            <a:fld id="{595989BE-0223-4BC5-9BB1-2C9157384F08}" type="slidenum">
              <a:rPr lang="sv-SE" altLang="en-US" sz="1000">
                <a:solidFill>
                  <a:srgbClr val="E0DB28"/>
                </a:solidFill>
                <a:latin typeface="Times New Roman" panose="02020603050405020304" pitchFamily="18" charset="0"/>
              </a:rPr>
              <a:pPr/>
              <a:t>11</a:t>
            </a:fld>
            <a:endParaRPr lang="sv-SE" altLang="en-US" sz="1000">
              <a:solidFill>
                <a:srgbClr val="E0DB28"/>
              </a:solidFill>
              <a:latin typeface="Times New Roman" panose="02020603050405020304" pitchFamily="18" charset="0"/>
            </a:endParaRPr>
          </a:p>
        </p:txBody>
      </p:sp>
      <p:sp>
        <p:nvSpPr>
          <p:cNvPr id="79875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209550" y="795338"/>
            <a:ext cx="6689725" cy="3763962"/>
          </a:xfrm>
          <a:solidFill>
            <a:srgbClr val="FFFFFF"/>
          </a:solidFill>
          <a:ln/>
        </p:spPr>
      </p:sp>
      <p:sp>
        <p:nvSpPr>
          <p:cNvPr id="79876" name="Rectangle 3"/>
          <p:cNvSpPr>
            <a:spLocks noChangeArrowheads="1"/>
          </p:cNvSpPr>
          <p:nvPr>
            <p:ph type="body" idx="1"/>
          </p:nvPr>
        </p:nvSpPr>
        <p:spPr>
          <a:xfrm>
            <a:off x="981075" y="4881563"/>
            <a:ext cx="5135563" cy="456247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5141" tIns="47571" rIns="95141" bIns="47571"/>
          <a:lstStyle/>
          <a:p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val="96047349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93750">
              <a:defRPr sz="2000">
                <a:solidFill>
                  <a:srgbClr val="FF2626"/>
                </a:solidFill>
                <a:latin typeface="Dixieland" pitchFamily="34" charset="2"/>
              </a:defRPr>
            </a:lvl1pPr>
            <a:lvl2pPr marL="742950" indent="-285750" defTabSz="793750">
              <a:defRPr sz="2000">
                <a:solidFill>
                  <a:srgbClr val="FF2626"/>
                </a:solidFill>
                <a:latin typeface="Dixieland" pitchFamily="34" charset="2"/>
              </a:defRPr>
            </a:lvl2pPr>
            <a:lvl3pPr marL="1143000" indent="-228600" defTabSz="793750">
              <a:defRPr sz="2000">
                <a:solidFill>
                  <a:srgbClr val="FF2626"/>
                </a:solidFill>
                <a:latin typeface="Dixieland" pitchFamily="34" charset="2"/>
              </a:defRPr>
            </a:lvl3pPr>
            <a:lvl4pPr marL="1600200" indent="-228600" defTabSz="793750">
              <a:defRPr sz="2000">
                <a:solidFill>
                  <a:srgbClr val="FF2626"/>
                </a:solidFill>
                <a:latin typeface="Dixieland" pitchFamily="34" charset="2"/>
              </a:defRPr>
            </a:lvl4pPr>
            <a:lvl5pPr marL="2057400" indent="-228600" defTabSz="793750">
              <a:defRPr sz="2000">
                <a:solidFill>
                  <a:srgbClr val="FF2626"/>
                </a:solidFill>
                <a:latin typeface="Dixieland" pitchFamily="34" charset="2"/>
              </a:defRPr>
            </a:lvl5pPr>
            <a:lvl6pPr marL="2514600" indent="-228600" defTabSz="793750" eaLnBrk="0" fontAlgn="base" hangingPunct="0">
              <a:lnSpc>
                <a:spcPct val="60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FF2626"/>
                </a:solidFill>
                <a:latin typeface="Dixieland" pitchFamily="34" charset="2"/>
              </a:defRPr>
            </a:lvl6pPr>
            <a:lvl7pPr marL="2971800" indent="-228600" defTabSz="793750" eaLnBrk="0" fontAlgn="base" hangingPunct="0">
              <a:lnSpc>
                <a:spcPct val="60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FF2626"/>
                </a:solidFill>
                <a:latin typeface="Dixieland" pitchFamily="34" charset="2"/>
              </a:defRPr>
            </a:lvl7pPr>
            <a:lvl8pPr marL="3429000" indent="-228600" defTabSz="793750" eaLnBrk="0" fontAlgn="base" hangingPunct="0">
              <a:lnSpc>
                <a:spcPct val="60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FF2626"/>
                </a:solidFill>
                <a:latin typeface="Dixieland" pitchFamily="34" charset="2"/>
              </a:defRPr>
            </a:lvl8pPr>
            <a:lvl9pPr marL="3886200" indent="-228600" defTabSz="793750" eaLnBrk="0" fontAlgn="base" hangingPunct="0">
              <a:lnSpc>
                <a:spcPct val="60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FF2626"/>
                </a:solidFill>
                <a:latin typeface="Dixieland" pitchFamily="34" charset="2"/>
              </a:defRPr>
            </a:lvl9pPr>
          </a:lstStyle>
          <a:p>
            <a:fld id="{5090D651-2ADC-4304-BEBC-4569DE861FDB}" type="slidenum">
              <a:rPr lang="sv-SE" altLang="en-US" sz="1000">
                <a:solidFill>
                  <a:srgbClr val="E0DB28"/>
                </a:solidFill>
                <a:latin typeface="Times New Roman" panose="02020603050405020304" pitchFamily="18" charset="0"/>
              </a:rPr>
              <a:pPr/>
              <a:t>12</a:t>
            </a:fld>
            <a:endParaRPr lang="sv-SE" altLang="en-US" sz="1000">
              <a:solidFill>
                <a:srgbClr val="E0DB28"/>
              </a:solidFill>
              <a:latin typeface="Times New Roman" panose="02020603050405020304" pitchFamily="18" charset="0"/>
            </a:endParaRPr>
          </a:p>
        </p:txBody>
      </p:sp>
      <p:sp>
        <p:nvSpPr>
          <p:cNvPr id="80899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209550" y="795338"/>
            <a:ext cx="6689725" cy="3763962"/>
          </a:xfrm>
          <a:solidFill>
            <a:srgbClr val="FFFFFF"/>
          </a:solidFill>
          <a:ln/>
        </p:spPr>
      </p:sp>
      <p:sp>
        <p:nvSpPr>
          <p:cNvPr id="80900" name="Rectangle 3"/>
          <p:cNvSpPr>
            <a:spLocks noChangeArrowheads="1"/>
          </p:cNvSpPr>
          <p:nvPr>
            <p:ph type="body" idx="1"/>
          </p:nvPr>
        </p:nvSpPr>
        <p:spPr>
          <a:xfrm>
            <a:off x="981075" y="4881563"/>
            <a:ext cx="5135563" cy="456247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5141" tIns="47571" rIns="95141" bIns="47571"/>
          <a:lstStyle/>
          <a:p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val="356582813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93750">
              <a:defRPr sz="2000">
                <a:solidFill>
                  <a:srgbClr val="FF2626"/>
                </a:solidFill>
                <a:latin typeface="Dixieland" pitchFamily="34" charset="2"/>
              </a:defRPr>
            </a:lvl1pPr>
            <a:lvl2pPr marL="742950" indent="-285750" defTabSz="793750">
              <a:defRPr sz="2000">
                <a:solidFill>
                  <a:srgbClr val="FF2626"/>
                </a:solidFill>
                <a:latin typeface="Dixieland" pitchFamily="34" charset="2"/>
              </a:defRPr>
            </a:lvl2pPr>
            <a:lvl3pPr marL="1143000" indent="-228600" defTabSz="793750">
              <a:defRPr sz="2000">
                <a:solidFill>
                  <a:srgbClr val="FF2626"/>
                </a:solidFill>
                <a:latin typeface="Dixieland" pitchFamily="34" charset="2"/>
              </a:defRPr>
            </a:lvl3pPr>
            <a:lvl4pPr marL="1600200" indent="-228600" defTabSz="793750">
              <a:defRPr sz="2000">
                <a:solidFill>
                  <a:srgbClr val="FF2626"/>
                </a:solidFill>
                <a:latin typeface="Dixieland" pitchFamily="34" charset="2"/>
              </a:defRPr>
            </a:lvl4pPr>
            <a:lvl5pPr marL="2057400" indent="-228600" defTabSz="793750">
              <a:defRPr sz="2000">
                <a:solidFill>
                  <a:srgbClr val="FF2626"/>
                </a:solidFill>
                <a:latin typeface="Dixieland" pitchFamily="34" charset="2"/>
              </a:defRPr>
            </a:lvl5pPr>
            <a:lvl6pPr marL="2514600" indent="-228600" defTabSz="793750" eaLnBrk="0" fontAlgn="base" hangingPunct="0">
              <a:lnSpc>
                <a:spcPct val="60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FF2626"/>
                </a:solidFill>
                <a:latin typeface="Dixieland" pitchFamily="34" charset="2"/>
              </a:defRPr>
            </a:lvl6pPr>
            <a:lvl7pPr marL="2971800" indent="-228600" defTabSz="793750" eaLnBrk="0" fontAlgn="base" hangingPunct="0">
              <a:lnSpc>
                <a:spcPct val="60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FF2626"/>
                </a:solidFill>
                <a:latin typeface="Dixieland" pitchFamily="34" charset="2"/>
              </a:defRPr>
            </a:lvl7pPr>
            <a:lvl8pPr marL="3429000" indent="-228600" defTabSz="793750" eaLnBrk="0" fontAlgn="base" hangingPunct="0">
              <a:lnSpc>
                <a:spcPct val="60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FF2626"/>
                </a:solidFill>
                <a:latin typeface="Dixieland" pitchFamily="34" charset="2"/>
              </a:defRPr>
            </a:lvl8pPr>
            <a:lvl9pPr marL="3886200" indent="-228600" defTabSz="793750" eaLnBrk="0" fontAlgn="base" hangingPunct="0">
              <a:lnSpc>
                <a:spcPct val="60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FF2626"/>
                </a:solidFill>
                <a:latin typeface="Dixieland" pitchFamily="34" charset="2"/>
              </a:defRPr>
            </a:lvl9pPr>
          </a:lstStyle>
          <a:p>
            <a:fld id="{B3635215-E49E-4A50-8054-A01CB45D72EC}" type="slidenum">
              <a:rPr lang="sv-SE" altLang="en-US" sz="1000">
                <a:solidFill>
                  <a:srgbClr val="E0DB28"/>
                </a:solidFill>
                <a:latin typeface="Times New Roman" panose="02020603050405020304" pitchFamily="18" charset="0"/>
              </a:rPr>
              <a:pPr/>
              <a:t>13</a:t>
            </a:fld>
            <a:endParaRPr lang="sv-SE" altLang="en-US" sz="1000">
              <a:solidFill>
                <a:srgbClr val="E0DB28"/>
              </a:solidFill>
              <a:latin typeface="Times New Roman" panose="02020603050405020304" pitchFamily="18" charset="0"/>
            </a:endParaRPr>
          </a:p>
        </p:txBody>
      </p:sp>
      <p:sp>
        <p:nvSpPr>
          <p:cNvPr id="81923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207963" y="795338"/>
            <a:ext cx="6691312" cy="3763962"/>
          </a:xfrm>
          <a:solidFill>
            <a:srgbClr val="FFFFFF"/>
          </a:solidFill>
          <a:ln/>
        </p:spPr>
      </p:sp>
      <p:sp>
        <p:nvSpPr>
          <p:cNvPr id="81924" name="Rectangle 3"/>
          <p:cNvSpPr>
            <a:spLocks noChangeArrowheads="1"/>
          </p:cNvSpPr>
          <p:nvPr>
            <p:ph type="body" idx="1"/>
          </p:nvPr>
        </p:nvSpPr>
        <p:spPr>
          <a:xfrm>
            <a:off x="984250" y="4881563"/>
            <a:ext cx="5129213" cy="456247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5141" tIns="47571" rIns="95141" bIns="47571"/>
          <a:lstStyle/>
          <a:p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val="363746488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93750">
              <a:defRPr sz="2000">
                <a:solidFill>
                  <a:srgbClr val="FF2626"/>
                </a:solidFill>
                <a:latin typeface="Dixieland" pitchFamily="34" charset="2"/>
              </a:defRPr>
            </a:lvl1pPr>
            <a:lvl2pPr marL="742950" indent="-285750" defTabSz="793750">
              <a:defRPr sz="2000">
                <a:solidFill>
                  <a:srgbClr val="FF2626"/>
                </a:solidFill>
                <a:latin typeface="Dixieland" pitchFamily="34" charset="2"/>
              </a:defRPr>
            </a:lvl2pPr>
            <a:lvl3pPr marL="1143000" indent="-228600" defTabSz="793750">
              <a:defRPr sz="2000">
                <a:solidFill>
                  <a:srgbClr val="FF2626"/>
                </a:solidFill>
                <a:latin typeface="Dixieland" pitchFamily="34" charset="2"/>
              </a:defRPr>
            </a:lvl3pPr>
            <a:lvl4pPr marL="1600200" indent="-228600" defTabSz="793750">
              <a:defRPr sz="2000">
                <a:solidFill>
                  <a:srgbClr val="FF2626"/>
                </a:solidFill>
                <a:latin typeface="Dixieland" pitchFamily="34" charset="2"/>
              </a:defRPr>
            </a:lvl4pPr>
            <a:lvl5pPr marL="2057400" indent="-228600" defTabSz="793750">
              <a:defRPr sz="2000">
                <a:solidFill>
                  <a:srgbClr val="FF2626"/>
                </a:solidFill>
                <a:latin typeface="Dixieland" pitchFamily="34" charset="2"/>
              </a:defRPr>
            </a:lvl5pPr>
            <a:lvl6pPr marL="2514600" indent="-228600" defTabSz="793750" eaLnBrk="0" fontAlgn="base" hangingPunct="0">
              <a:lnSpc>
                <a:spcPct val="60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FF2626"/>
                </a:solidFill>
                <a:latin typeface="Dixieland" pitchFamily="34" charset="2"/>
              </a:defRPr>
            </a:lvl6pPr>
            <a:lvl7pPr marL="2971800" indent="-228600" defTabSz="793750" eaLnBrk="0" fontAlgn="base" hangingPunct="0">
              <a:lnSpc>
                <a:spcPct val="60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FF2626"/>
                </a:solidFill>
                <a:latin typeface="Dixieland" pitchFamily="34" charset="2"/>
              </a:defRPr>
            </a:lvl7pPr>
            <a:lvl8pPr marL="3429000" indent="-228600" defTabSz="793750" eaLnBrk="0" fontAlgn="base" hangingPunct="0">
              <a:lnSpc>
                <a:spcPct val="60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FF2626"/>
                </a:solidFill>
                <a:latin typeface="Dixieland" pitchFamily="34" charset="2"/>
              </a:defRPr>
            </a:lvl8pPr>
            <a:lvl9pPr marL="3886200" indent="-228600" defTabSz="793750" eaLnBrk="0" fontAlgn="base" hangingPunct="0">
              <a:lnSpc>
                <a:spcPct val="60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FF2626"/>
                </a:solidFill>
                <a:latin typeface="Dixieland" pitchFamily="34" charset="2"/>
              </a:defRPr>
            </a:lvl9pPr>
          </a:lstStyle>
          <a:p>
            <a:fld id="{4C14BDF9-A6F1-43EA-A138-BF498F2EDA7C}" type="slidenum">
              <a:rPr lang="sv-SE" altLang="en-US" sz="1000">
                <a:solidFill>
                  <a:srgbClr val="E0DB28"/>
                </a:solidFill>
                <a:latin typeface="Times New Roman" panose="02020603050405020304" pitchFamily="18" charset="0"/>
              </a:rPr>
              <a:pPr/>
              <a:t>14</a:t>
            </a:fld>
            <a:endParaRPr lang="sv-SE" altLang="en-US" sz="1000">
              <a:solidFill>
                <a:srgbClr val="E0DB28"/>
              </a:solidFill>
              <a:latin typeface="Times New Roman" panose="02020603050405020304" pitchFamily="18" charset="0"/>
            </a:endParaRPr>
          </a:p>
        </p:txBody>
      </p:sp>
      <p:sp>
        <p:nvSpPr>
          <p:cNvPr id="82947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209550" y="795338"/>
            <a:ext cx="6691313" cy="3763962"/>
          </a:xfrm>
          <a:solidFill>
            <a:srgbClr val="FFFFFF"/>
          </a:solidFill>
          <a:ln/>
        </p:spPr>
      </p:sp>
      <p:sp>
        <p:nvSpPr>
          <p:cNvPr id="82948" name="Rectangle 3"/>
          <p:cNvSpPr>
            <a:spLocks noChangeArrowheads="1"/>
          </p:cNvSpPr>
          <p:nvPr>
            <p:ph type="body" idx="1"/>
          </p:nvPr>
        </p:nvSpPr>
        <p:spPr>
          <a:xfrm>
            <a:off x="984250" y="4881563"/>
            <a:ext cx="5129213" cy="456247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5128" tIns="47564" rIns="95128" bIns="47564"/>
          <a:lstStyle/>
          <a:p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val="390056881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93750">
              <a:defRPr sz="2000">
                <a:solidFill>
                  <a:srgbClr val="FF2626"/>
                </a:solidFill>
                <a:latin typeface="Dixieland" pitchFamily="34" charset="2"/>
              </a:defRPr>
            </a:lvl1pPr>
            <a:lvl2pPr marL="742950" indent="-285750" defTabSz="793750">
              <a:defRPr sz="2000">
                <a:solidFill>
                  <a:srgbClr val="FF2626"/>
                </a:solidFill>
                <a:latin typeface="Dixieland" pitchFamily="34" charset="2"/>
              </a:defRPr>
            </a:lvl2pPr>
            <a:lvl3pPr marL="1143000" indent="-228600" defTabSz="793750">
              <a:defRPr sz="2000">
                <a:solidFill>
                  <a:srgbClr val="FF2626"/>
                </a:solidFill>
                <a:latin typeface="Dixieland" pitchFamily="34" charset="2"/>
              </a:defRPr>
            </a:lvl3pPr>
            <a:lvl4pPr marL="1600200" indent="-228600" defTabSz="793750">
              <a:defRPr sz="2000">
                <a:solidFill>
                  <a:srgbClr val="FF2626"/>
                </a:solidFill>
                <a:latin typeface="Dixieland" pitchFamily="34" charset="2"/>
              </a:defRPr>
            </a:lvl4pPr>
            <a:lvl5pPr marL="2057400" indent="-228600" defTabSz="793750">
              <a:defRPr sz="2000">
                <a:solidFill>
                  <a:srgbClr val="FF2626"/>
                </a:solidFill>
                <a:latin typeface="Dixieland" pitchFamily="34" charset="2"/>
              </a:defRPr>
            </a:lvl5pPr>
            <a:lvl6pPr marL="2514600" indent="-228600" defTabSz="793750" eaLnBrk="0" fontAlgn="base" hangingPunct="0">
              <a:lnSpc>
                <a:spcPct val="60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FF2626"/>
                </a:solidFill>
                <a:latin typeface="Dixieland" pitchFamily="34" charset="2"/>
              </a:defRPr>
            </a:lvl6pPr>
            <a:lvl7pPr marL="2971800" indent="-228600" defTabSz="793750" eaLnBrk="0" fontAlgn="base" hangingPunct="0">
              <a:lnSpc>
                <a:spcPct val="60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FF2626"/>
                </a:solidFill>
                <a:latin typeface="Dixieland" pitchFamily="34" charset="2"/>
              </a:defRPr>
            </a:lvl7pPr>
            <a:lvl8pPr marL="3429000" indent="-228600" defTabSz="793750" eaLnBrk="0" fontAlgn="base" hangingPunct="0">
              <a:lnSpc>
                <a:spcPct val="60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FF2626"/>
                </a:solidFill>
                <a:latin typeface="Dixieland" pitchFamily="34" charset="2"/>
              </a:defRPr>
            </a:lvl8pPr>
            <a:lvl9pPr marL="3886200" indent="-228600" defTabSz="793750" eaLnBrk="0" fontAlgn="base" hangingPunct="0">
              <a:lnSpc>
                <a:spcPct val="60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FF2626"/>
                </a:solidFill>
                <a:latin typeface="Dixieland" pitchFamily="34" charset="2"/>
              </a:defRPr>
            </a:lvl9pPr>
          </a:lstStyle>
          <a:p>
            <a:fld id="{BF9D21C3-C722-46D4-8B8E-5D99109D4E85}" type="slidenum">
              <a:rPr lang="sv-SE" altLang="en-US" sz="1000">
                <a:solidFill>
                  <a:srgbClr val="E0DB28"/>
                </a:solidFill>
                <a:latin typeface="Times New Roman" panose="02020603050405020304" pitchFamily="18" charset="0"/>
              </a:rPr>
              <a:pPr/>
              <a:t>15</a:t>
            </a:fld>
            <a:endParaRPr lang="sv-SE" altLang="en-US" sz="1000">
              <a:solidFill>
                <a:srgbClr val="E0DB28"/>
              </a:solidFill>
              <a:latin typeface="Times New Roman" panose="02020603050405020304" pitchFamily="18" charset="0"/>
            </a:endParaRPr>
          </a:p>
        </p:txBody>
      </p:sp>
      <p:sp>
        <p:nvSpPr>
          <p:cNvPr id="84995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209550" y="795338"/>
            <a:ext cx="6689725" cy="3763962"/>
          </a:xfrm>
          <a:solidFill>
            <a:srgbClr val="FFFFFF"/>
          </a:solidFill>
          <a:ln/>
        </p:spPr>
      </p:sp>
      <p:sp>
        <p:nvSpPr>
          <p:cNvPr id="84996" name="Rectangle 3"/>
          <p:cNvSpPr>
            <a:spLocks noChangeArrowheads="1"/>
          </p:cNvSpPr>
          <p:nvPr>
            <p:ph type="body" idx="1"/>
          </p:nvPr>
        </p:nvSpPr>
        <p:spPr>
          <a:xfrm>
            <a:off x="981075" y="4881563"/>
            <a:ext cx="5135563" cy="456247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5141" tIns="47571" rIns="95141" bIns="47571"/>
          <a:lstStyle/>
          <a:p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val="392370547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93750">
              <a:defRPr sz="2000">
                <a:solidFill>
                  <a:srgbClr val="FF2626"/>
                </a:solidFill>
                <a:latin typeface="Dixieland" pitchFamily="34" charset="2"/>
              </a:defRPr>
            </a:lvl1pPr>
            <a:lvl2pPr marL="742950" indent="-285750" defTabSz="793750">
              <a:defRPr sz="2000">
                <a:solidFill>
                  <a:srgbClr val="FF2626"/>
                </a:solidFill>
                <a:latin typeface="Dixieland" pitchFamily="34" charset="2"/>
              </a:defRPr>
            </a:lvl2pPr>
            <a:lvl3pPr marL="1143000" indent="-228600" defTabSz="793750">
              <a:defRPr sz="2000">
                <a:solidFill>
                  <a:srgbClr val="FF2626"/>
                </a:solidFill>
                <a:latin typeface="Dixieland" pitchFamily="34" charset="2"/>
              </a:defRPr>
            </a:lvl3pPr>
            <a:lvl4pPr marL="1600200" indent="-228600" defTabSz="793750">
              <a:defRPr sz="2000">
                <a:solidFill>
                  <a:srgbClr val="FF2626"/>
                </a:solidFill>
                <a:latin typeface="Dixieland" pitchFamily="34" charset="2"/>
              </a:defRPr>
            </a:lvl4pPr>
            <a:lvl5pPr marL="2057400" indent="-228600" defTabSz="793750">
              <a:defRPr sz="2000">
                <a:solidFill>
                  <a:srgbClr val="FF2626"/>
                </a:solidFill>
                <a:latin typeface="Dixieland" pitchFamily="34" charset="2"/>
              </a:defRPr>
            </a:lvl5pPr>
            <a:lvl6pPr marL="2514600" indent="-228600" defTabSz="793750" eaLnBrk="0" fontAlgn="base" hangingPunct="0">
              <a:lnSpc>
                <a:spcPct val="60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FF2626"/>
                </a:solidFill>
                <a:latin typeface="Dixieland" pitchFamily="34" charset="2"/>
              </a:defRPr>
            </a:lvl6pPr>
            <a:lvl7pPr marL="2971800" indent="-228600" defTabSz="793750" eaLnBrk="0" fontAlgn="base" hangingPunct="0">
              <a:lnSpc>
                <a:spcPct val="60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FF2626"/>
                </a:solidFill>
                <a:latin typeface="Dixieland" pitchFamily="34" charset="2"/>
              </a:defRPr>
            </a:lvl7pPr>
            <a:lvl8pPr marL="3429000" indent="-228600" defTabSz="793750" eaLnBrk="0" fontAlgn="base" hangingPunct="0">
              <a:lnSpc>
                <a:spcPct val="60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FF2626"/>
                </a:solidFill>
                <a:latin typeface="Dixieland" pitchFamily="34" charset="2"/>
              </a:defRPr>
            </a:lvl8pPr>
            <a:lvl9pPr marL="3886200" indent="-228600" defTabSz="793750" eaLnBrk="0" fontAlgn="base" hangingPunct="0">
              <a:lnSpc>
                <a:spcPct val="60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FF2626"/>
                </a:solidFill>
                <a:latin typeface="Dixieland" pitchFamily="34" charset="2"/>
              </a:defRPr>
            </a:lvl9pPr>
          </a:lstStyle>
          <a:p>
            <a:fld id="{81A0AC46-12EA-4FED-A02C-00E1830B8041}" type="slidenum">
              <a:rPr lang="sv-SE" altLang="en-US" sz="1000">
                <a:solidFill>
                  <a:srgbClr val="E0DB28"/>
                </a:solidFill>
                <a:latin typeface="Times New Roman" panose="02020603050405020304" pitchFamily="18" charset="0"/>
              </a:rPr>
              <a:pPr/>
              <a:t>16</a:t>
            </a:fld>
            <a:endParaRPr lang="sv-SE" altLang="en-US" sz="1000">
              <a:solidFill>
                <a:srgbClr val="E0DB28"/>
              </a:solidFill>
              <a:latin typeface="Times New Roman" panose="02020603050405020304" pitchFamily="18" charset="0"/>
            </a:endParaRPr>
          </a:p>
        </p:txBody>
      </p:sp>
      <p:sp>
        <p:nvSpPr>
          <p:cNvPr id="86019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209550" y="795338"/>
            <a:ext cx="6691313" cy="3763962"/>
          </a:xfrm>
          <a:solidFill>
            <a:srgbClr val="FFFFFF"/>
          </a:solidFill>
          <a:ln/>
        </p:spPr>
      </p:sp>
      <p:sp>
        <p:nvSpPr>
          <p:cNvPr id="86020" name="Rectangle 3"/>
          <p:cNvSpPr>
            <a:spLocks noChangeArrowheads="1"/>
          </p:cNvSpPr>
          <p:nvPr>
            <p:ph type="body" idx="1"/>
          </p:nvPr>
        </p:nvSpPr>
        <p:spPr>
          <a:xfrm>
            <a:off x="981075" y="4881563"/>
            <a:ext cx="5135563" cy="456247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5128" tIns="47564" rIns="95128" bIns="47564"/>
          <a:lstStyle/>
          <a:p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val="62973865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93750">
              <a:defRPr sz="2000">
                <a:solidFill>
                  <a:srgbClr val="FF2626"/>
                </a:solidFill>
                <a:latin typeface="Dixieland" pitchFamily="34" charset="2"/>
              </a:defRPr>
            </a:lvl1pPr>
            <a:lvl2pPr marL="742950" indent="-285750" defTabSz="793750">
              <a:defRPr sz="2000">
                <a:solidFill>
                  <a:srgbClr val="FF2626"/>
                </a:solidFill>
                <a:latin typeface="Dixieland" pitchFamily="34" charset="2"/>
              </a:defRPr>
            </a:lvl2pPr>
            <a:lvl3pPr marL="1143000" indent="-228600" defTabSz="793750">
              <a:defRPr sz="2000">
                <a:solidFill>
                  <a:srgbClr val="FF2626"/>
                </a:solidFill>
                <a:latin typeface="Dixieland" pitchFamily="34" charset="2"/>
              </a:defRPr>
            </a:lvl3pPr>
            <a:lvl4pPr marL="1600200" indent="-228600" defTabSz="793750">
              <a:defRPr sz="2000">
                <a:solidFill>
                  <a:srgbClr val="FF2626"/>
                </a:solidFill>
                <a:latin typeface="Dixieland" pitchFamily="34" charset="2"/>
              </a:defRPr>
            </a:lvl4pPr>
            <a:lvl5pPr marL="2057400" indent="-228600" defTabSz="793750">
              <a:defRPr sz="2000">
                <a:solidFill>
                  <a:srgbClr val="FF2626"/>
                </a:solidFill>
                <a:latin typeface="Dixieland" pitchFamily="34" charset="2"/>
              </a:defRPr>
            </a:lvl5pPr>
            <a:lvl6pPr marL="2514600" indent="-228600" defTabSz="793750" eaLnBrk="0" fontAlgn="base" hangingPunct="0">
              <a:lnSpc>
                <a:spcPct val="60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FF2626"/>
                </a:solidFill>
                <a:latin typeface="Dixieland" pitchFamily="34" charset="2"/>
              </a:defRPr>
            </a:lvl6pPr>
            <a:lvl7pPr marL="2971800" indent="-228600" defTabSz="793750" eaLnBrk="0" fontAlgn="base" hangingPunct="0">
              <a:lnSpc>
                <a:spcPct val="60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FF2626"/>
                </a:solidFill>
                <a:latin typeface="Dixieland" pitchFamily="34" charset="2"/>
              </a:defRPr>
            </a:lvl7pPr>
            <a:lvl8pPr marL="3429000" indent="-228600" defTabSz="793750" eaLnBrk="0" fontAlgn="base" hangingPunct="0">
              <a:lnSpc>
                <a:spcPct val="60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FF2626"/>
                </a:solidFill>
                <a:latin typeface="Dixieland" pitchFamily="34" charset="2"/>
              </a:defRPr>
            </a:lvl8pPr>
            <a:lvl9pPr marL="3886200" indent="-228600" defTabSz="793750" eaLnBrk="0" fontAlgn="base" hangingPunct="0">
              <a:lnSpc>
                <a:spcPct val="60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FF2626"/>
                </a:solidFill>
                <a:latin typeface="Dixieland" pitchFamily="34" charset="2"/>
              </a:defRPr>
            </a:lvl9pPr>
          </a:lstStyle>
          <a:p>
            <a:fld id="{67A4996A-9AB8-48B1-8407-9BD36569BB10}" type="slidenum">
              <a:rPr lang="sv-SE" altLang="en-US" sz="1000">
                <a:solidFill>
                  <a:srgbClr val="E0DB28"/>
                </a:solidFill>
                <a:latin typeface="Times New Roman" panose="02020603050405020304" pitchFamily="18" charset="0"/>
              </a:rPr>
              <a:pPr/>
              <a:t>17</a:t>
            </a:fld>
            <a:endParaRPr lang="sv-SE" altLang="en-US" sz="1000">
              <a:solidFill>
                <a:srgbClr val="E0DB28"/>
              </a:solidFill>
              <a:latin typeface="Times New Roman" panose="02020603050405020304" pitchFamily="18" charset="0"/>
            </a:endParaRPr>
          </a:p>
        </p:txBody>
      </p:sp>
      <p:sp>
        <p:nvSpPr>
          <p:cNvPr id="87043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209550" y="795338"/>
            <a:ext cx="6689725" cy="3763962"/>
          </a:xfrm>
          <a:solidFill>
            <a:srgbClr val="FFFFFF"/>
          </a:solidFill>
          <a:ln/>
        </p:spPr>
      </p:sp>
      <p:sp>
        <p:nvSpPr>
          <p:cNvPr id="87044" name="Rectangle 3"/>
          <p:cNvSpPr>
            <a:spLocks noChangeArrowheads="1"/>
          </p:cNvSpPr>
          <p:nvPr>
            <p:ph type="body" idx="1"/>
          </p:nvPr>
        </p:nvSpPr>
        <p:spPr>
          <a:xfrm>
            <a:off x="981075" y="4881563"/>
            <a:ext cx="5135563" cy="456247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5141" tIns="47571" rIns="95141" bIns="47571"/>
          <a:lstStyle/>
          <a:p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val="4506097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93750">
              <a:defRPr sz="2000">
                <a:solidFill>
                  <a:srgbClr val="FF2626"/>
                </a:solidFill>
                <a:latin typeface="Dixieland" pitchFamily="34" charset="2"/>
              </a:defRPr>
            </a:lvl1pPr>
            <a:lvl2pPr marL="742950" indent="-285750" defTabSz="793750">
              <a:defRPr sz="2000">
                <a:solidFill>
                  <a:srgbClr val="FF2626"/>
                </a:solidFill>
                <a:latin typeface="Dixieland" pitchFamily="34" charset="2"/>
              </a:defRPr>
            </a:lvl2pPr>
            <a:lvl3pPr marL="1143000" indent="-228600" defTabSz="793750">
              <a:defRPr sz="2000">
                <a:solidFill>
                  <a:srgbClr val="FF2626"/>
                </a:solidFill>
                <a:latin typeface="Dixieland" pitchFamily="34" charset="2"/>
              </a:defRPr>
            </a:lvl3pPr>
            <a:lvl4pPr marL="1600200" indent="-228600" defTabSz="793750">
              <a:defRPr sz="2000">
                <a:solidFill>
                  <a:srgbClr val="FF2626"/>
                </a:solidFill>
                <a:latin typeface="Dixieland" pitchFamily="34" charset="2"/>
              </a:defRPr>
            </a:lvl4pPr>
            <a:lvl5pPr marL="2057400" indent="-228600" defTabSz="793750">
              <a:defRPr sz="2000">
                <a:solidFill>
                  <a:srgbClr val="FF2626"/>
                </a:solidFill>
                <a:latin typeface="Dixieland" pitchFamily="34" charset="2"/>
              </a:defRPr>
            </a:lvl5pPr>
            <a:lvl6pPr marL="2514600" indent="-228600" defTabSz="793750" eaLnBrk="0" fontAlgn="base" hangingPunct="0">
              <a:lnSpc>
                <a:spcPct val="60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FF2626"/>
                </a:solidFill>
                <a:latin typeface="Dixieland" pitchFamily="34" charset="2"/>
              </a:defRPr>
            </a:lvl6pPr>
            <a:lvl7pPr marL="2971800" indent="-228600" defTabSz="793750" eaLnBrk="0" fontAlgn="base" hangingPunct="0">
              <a:lnSpc>
                <a:spcPct val="60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FF2626"/>
                </a:solidFill>
                <a:latin typeface="Dixieland" pitchFamily="34" charset="2"/>
              </a:defRPr>
            </a:lvl7pPr>
            <a:lvl8pPr marL="3429000" indent="-228600" defTabSz="793750" eaLnBrk="0" fontAlgn="base" hangingPunct="0">
              <a:lnSpc>
                <a:spcPct val="60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FF2626"/>
                </a:solidFill>
                <a:latin typeface="Dixieland" pitchFamily="34" charset="2"/>
              </a:defRPr>
            </a:lvl8pPr>
            <a:lvl9pPr marL="3886200" indent="-228600" defTabSz="793750" eaLnBrk="0" fontAlgn="base" hangingPunct="0">
              <a:lnSpc>
                <a:spcPct val="60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FF2626"/>
                </a:solidFill>
                <a:latin typeface="Dixieland" pitchFamily="34" charset="2"/>
              </a:defRPr>
            </a:lvl9pPr>
          </a:lstStyle>
          <a:p>
            <a:fld id="{A9423407-9172-4146-8EFB-6D265A9ECC67}" type="slidenum">
              <a:rPr lang="sv-SE" altLang="en-US" sz="1000">
                <a:solidFill>
                  <a:srgbClr val="E0DB28"/>
                </a:solidFill>
                <a:latin typeface="Times New Roman" panose="02020603050405020304" pitchFamily="18" charset="0"/>
              </a:rPr>
              <a:pPr/>
              <a:t>18</a:t>
            </a:fld>
            <a:endParaRPr lang="sv-SE" altLang="en-US" sz="1000">
              <a:solidFill>
                <a:srgbClr val="E0DB28"/>
              </a:solidFill>
              <a:latin typeface="Times New Roman" panose="02020603050405020304" pitchFamily="18" charset="0"/>
            </a:endParaRPr>
          </a:p>
        </p:txBody>
      </p:sp>
      <p:sp>
        <p:nvSpPr>
          <p:cNvPr id="88067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209550" y="795338"/>
            <a:ext cx="6691313" cy="3763962"/>
          </a:xfrm>
          <a:solidFill>
            <a:srgbClr val="FFFFFF"/>
          </a:solidFill>
          <a:ln/>
        </p:spPr>
      </p:sp>
      <p:sp>
        <p:nvSpPr>
          <p:cNvPr id="88068" name="Rectangle 3"/>
          <p:cNvSpPr>
            <a:spLocks noChangeArrowheads="1"/>
          </p:cNvSpPr>
          <p:nvPr>
            <p:ph type="body" idx="1"/>
          </p:nvPr>
        </p:nvSpPr>
        <p:spPr>
          <a:xfrm>
            <a:off x="981075" y="4881563"/>
            <a:ext cx="5135563" cy="456247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5128" tIns="47564" rIns="95128" bIns="47564"/>
          <a:lstStyle/>
          <a:p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val="335987014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93750">
              <a:defRPr sz="2000">
                <a:solidFill>
                  <a:srgbClr val="FF2626"/>
                </a:solidFill>
                <a:latin typeface="Dixieland" pitchFamily="34" charset="2"/>
              </a:defRPr>
            </a:lvl1pPr>
            <a:lvl2pPr marL="742950" indent="-285750" defTabSz="793750">
              <a:defRPr sz="2000">
                <a:solidFill>
                  <a:srgbClr val="FF2626"/>
                </a:solidFill>
                <a:latin typeface="Dixieland" pitchFamily="34" charset="2"/>
              </a:defRPr>
            </a:lvl2pPr>
            <a:lvl3pPr marL="1143000" indent="-228600" defTabSz="793750">
              <a:defRPr sz="2000">
                <a:solidFill>
                  <a:srgbClr val="FF2626"/>
                </a:solidFill>
                <a:latin typeface="Dixieland" pitchFamily="34" charset="2"/>
              </a:defRPr>
            </a:lvl3pPr>
            <a:lvl4pPr marL="1600200" indent="-228600" defTabSz="793750">
              <a:defRPr sz="2000">
                <a:solidFill>
                  <a:srgbClr val="FF2626"/>
                </a:solidFill>
                <a:latin typeface="Dixieland" pitchFamily="34" charset="2"/>
              </a:defRPr>
            </a:lvl4pPr>
            <a:lvl5pPr marL="2057400" indent="-228600" defTabSz="793750">
              <a:defRPr sz="2000">
                <a:solidFill>
                  <a:srgbClr val="FF2626"/>
                </a:solidFill>
                <a:latin typeface="Dixieland" pitchFamily="34" charset="2"/>
              </a:defRPr>
            </a:lvl5pPr>
            <a:lvl6pPr marL="2514600" indent="-228600" defTabSz="793750" eaLnBrk="0" fontAlgn="base" hangingPunct="0">
              <a:lnSpc>
                <a:spcPct val="60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FF2626"/>
                </a:solidFill>
                <a:latin typeface="Dixieland" pitchFamily="34" charset="2"/>
              </a:defRPr>
            </a:lvl6pPr>
            <a:lvl7pPr marL="2971800" indent="-228600" defTabSz="793750" eaLnBrk="0" fontAlgn="base" hangingPunct="0">
              <a:lnSpc>
                <a:spcPct val="60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FF2626"/>
                </a:solidFill>
                <a:latin typeface="Dixieland" pitchFamily="34" charset="2"/>
              </a:defRPr>
            </a:lvl7pPr>
            <a:lvl8pPr marL="3429000" indent="-228600" defTabSz="793750" eaLnBrk="0" fontAlgn="base" hangingPunct="0">
              <a:lnSpc>
                <a:spcPct val="60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FF2626"/>
                </a:solidFill>
                <a:latin typeface="Dixieland" pitchFamily="34" charset="2"/>
              </a:defRPr>
            </a:lvl8pPr>
            <a:lvl9pPr marL="3886200" indent="-228600" defTabSz="793750" eaLnBrk="0" fontAlgn="base" hangingPunct="0">
              <a:lnSpc>
                <a:spcPct val="60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FF2626"/>
                </a:solidFill>
                <a:latin typeface="Dixieland" pitchFamily="34" charset="2"/>
              </a:defRPr>
            </a:lvl9pPr>
          </a:lstStyle>
          <a:p>
            <a:fld id="{7408D45E-A5B9-4CEA-ABF2-45406C4288A0}" type="slidenum">
              <a:rPr lang="sv-SE" altLang="en-US" sz="1000">
                <a:solidFill>
                  <a:srgbClr val="E0DB28"/>
                </a:solidFill>
                <a:latin typeface="Times New Roman" panose="02020603050405020304" pitchFamily="18" charset="0"/>
              </a:rPr>
              <a:pPr/>
              <a:t>19</a:t>
            </a:fld>
            <a:endParaRPr lang="sv-SE" altLang="en-US" sz="1000">
              <a:solidFill>
                <a:srgbClr val="E0DB28"/>
              </a:solidFill>
              <a:latin typeface="Times New Roman" panose="02020603050405020304" pitchFamily="18" charset="0"/>
            </a:endParaRPr>
          </a:p>
        </p:txBody>
      </p:sp>
      <p:sp>
        <p:nvSpPr>
          <p:cNvPr id="89091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209550" y="795338"/>
            <a:ext cx="6691313" cy="3763962"/>
          </a:xfrm>
          <a:solidFill>
            <a:srgbClr val="FFFFFF"/>
          </a:solidFill>
          <a:ln/>
        </p:spPr>
      </p:sp>
      <p:sp>
        <p:nvSpPr>
          <p:cNvPr id="89092" name="Rectangle 3"/>
          <p:cNvSpPr>
            <a:spLocks noChangeArrowheads="1"/>
          </p:cNvSpPr>
          <p:nvPr>
            <p:ph type="body" idx="1"/>
          </p:nvPr>
        </p:nvSpPr>
        <p:spPr>
          <a:xfrm>
            <a:off x="981075" y="4881563"/>
            <a:ext cx="5135563" cy="456247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5128" tIns="47564" rIns="95128" bIns="47564"/>
          <a:lstStyle/>
          <a:p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val="274837973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93750">
              <a:defRPr sz="2000">
                <a:solidFill>
                  <a:srgbClr val="FF2626"/>
                </a:solidFill>
                <a:latin typeface="Dixieland" pitchFamily="34" charset="2"/>
              </a:defRPr>
            </a:lvl1pPr>
            <a:lvl2pPr marL="742950" indent="-285750" defTabSz="793750">
              <a:defRPr sz="2000">
                <a:solidFill>
                  <a:srgbClr val="FF2626"/>
                </a:solidFill>
                <a:latin typeface="Dixieland" pitchFamily="34" charset="2"/>
              </a:defRPr>
            </a:lvl2pPr>
            <a:lvl3pPr marL="1143000" indent="-228600" defTabSz="793750">
              <a:defRPr sz="2000">
                <a:solidFill>
                  <a:srgbClr val="FF2626"/>
                </a:solidFill>
                <a:latin typeface="Dixieland" pitchFamily="34" charset="2"/>
              </a:defRPr>
            </a:lvl3pPr>
            <a:lvl4pPr marL="1600200" indent="-228600" defTabSz="793750">
              <a:defRPr sz="2000">
                <a:solidFill>
                  <a:srgbClr val="FF2626"/>
                </a:solidFill>
                <a:latin typeface="Dixieland" pitchFamily="34" charset="2"/>
              </a:defRPr>
            </a:lvl4pPr>
            <a:lvl5pPr marL="2057400" indent="-228600" defTabSz="793750">
              <a:defRPr sz="2000">
                <a:solidFill>
                  <a:srgbClr val="FF2626"/>
                </a:solidFill>
                <a:latin typeface="Dixieland" pitchFamily="34" charset="2"/>
              </a:defRPr>
            </a:lvl5pPr>
            <a:lvl6pPr marL="2514600" indent="-228600" defTabSz="793750" eaLnBrk="0" fontAlgn="base" hangingPunct="0">
              <a:lnSpc>
                <a:spcPct val="60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FF2626"/>
                </a:solidFill>
                <a:latin typeface="Dixieland" pitchFamily="34" charset="2"/>
              </a:defRPr>
            </a:lvl6pPr>
            <a:lvl7pPr marL="2971800" indent="-228600" defTabSz="793750" eaLnBrk="0" fontAlgn="base" hangingPunct="0">
              <a:lnSpc>
                <a:spcPct val="60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FF2626"/>
                </a:solidFill>
                <a:latin typeface="Dixieland" pitchFamily="34" charset="2"/>
              </a:defRPr>
            </a:lvl7pPr>
            <a:lvl8pPr marL="3429000" indent="-228600" defTabSz="793750" eaLnBrk="0" fontAlgn="base" hangingPunct="0">
              <a:lnSpc>
                <a:spcPct val="60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FF2626"/>
                </a:solidFill>
                <a:latin typeface="Dixieland" pitchFamily="34" charset="2"/>
              </a:defRPr>
            </a:lvl8pPr>
            <a:lvl9pPr marL="3886200" indent="-228600" defTabSz="793750" eaLnBrk="0" fontAlgn="base" hangingPunct="0">
              <a:lnSpc>
                <a:spcPct val="60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FF2626"/>
                </a:solidFill>
                <a:latin typeface="Dixieland" pitchFamily="34" charset="2"/>
              </a:defRPr>
            </a:lvl9pPr>
          </a:lstStyle>
          <a:p>
            <a:fld id="{9EEAFAE5-5B78-4795-8683-83C455185421}" type="slidenum">
              <a:rPr lang="sv-SE" altLang="en-US" sz="1000">
                <a:solidFill>
                  <a:srgbClr val="E0DB28"/>
                </a:solidFill>
                <a:latin typeface="Times New Roman" panose="02020603050405020304" pitchFamily="18" charset="0"/>
              </a:rPr>
              <a:pPr/>
              <a:t>20</a:t>
            </a:fld>
            <a:endParaRPr lang="sv-SE" altLang="en-US" sz="1000">
              <a:solidFill>
                <a:srgbClr val="E0DB28"/>
              </a:solidFill>
              <a:latin typeface="Times New Roman" panose="02020603050405020304" pitchFamily="18" charset="0"/>
            </a:endParaRPr>
          </a:p>
        </p:txBody>
      </p:sp>
      <p:sp>
        <p:nvSpPr>
          <p:cNvPr id="90115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209550" y="795338"/>
            <a:ext cx="6691313" cy="3763962"/>
          </a:xfrm>
          <a:solidFill>
            <a:srgbClr val="FFFFFF"/>
          </a:solidFill>
          <a:ln/>
        </p:spPr>
      </p:sp>
      <p:sp>
        <p:nvSpPr>
          <p:cNvPr id="90116" name="Rectangle 3"/>
          <p:cNvSpPr>
            <a:spLocks noChangeArrowheads="1"/>
          </p:cNvSpPr>
          <p:nvPr>
            <p:ph type="body" idx="1"/>
          </p:nvPr>
        </p:nvSpPr>
        <p:spPr>
          <a:xfrm>
            <a:off x="981075" y="4881563"/>
            <a:ext cx="5135563" cy="456247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5128" tIns="47564" rIns="95128" bIns="47564"/>
          <a:lstStyle/>
          <a:p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val="391137550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93750">
              <a:defRPr sz="2000">
                <a:solidFill>
                  <a:srgbClr val="FF2626"/>
                </a:solidFill>
                <a:latin typeface="Dixieland" pitchFamily="34" charset="2"/>
              </a:defRPr>
            </a:lvl1pPr>
            <a:lvl2pPr marL="742950" indent="-285750" defTabSz="793750">
              <a:defRPr sz="2000">
                <a:solidFill>
                  <a:srgbClr val="FF2626"/>
                </a:solidFill>
                <a:latin typeface="Dixieland" pitchFamily="34" charset="2"/>
              </a:defRPr>
            </a:lvl2pPr>
            <a:lvl3pPr marL="1143000" indent="-228600" defTabSz="793750">
              <a:defRPr sz="2000">
                <a:solidFill>
                  <a:srgbClr val="FF2626"/>
                </a:solidFill>
                <a:latin typeface="Dixieland" pitchFamily="34" charset="2"/>
              </a:defRPr>
            </a:lvl3pPr>
            <a:lvl4pPr marL="1600200" indent="-228600" defTabSz="793750">
              <a:defRPr sz="2000">
                <a:solidFill>
                  <a:srgbClr val="FF2626"/>
                </a:solidFill>
                <a:latin typeface="Dixieland" pitchFamily="34" charset="2"/>
              </a:defRPr>
            </a:lvl4pPr>
            <a:lvl5pPr marL="2057400" indent="-228600" defTabSz="793750">
              <a:defRPr sz="2000">
                <a:solidFill>
                  <a:srgbClr val="FF2626"/>
                </a:solidFill>
                <a:latin typeface="Dixieland" pitchFamily="34" charset="2"/>
              </a:defRPr>
            </a:lvl5pPr>
            <a:lvl6pPr marL="2514600" indent="-228600" defTabSz="793750" eaLnBrk="0" fontAlgn="base" hangingPunct="0">
              <a:lnSpc>
                <a:spcPct val="60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FF2626"/>
                </a:solidFill>
                <a:latin typeface="Dixieland" pitchFamily="34" charset="2"/>
              </a:defRPr>
            </a:lvl6pPr>
            <a:lvl7pPr marL="2971800" indent="-228600" defTabSz="793750" eaLnBrk="0" fontAlgn="base" hangingPunct="0">
              <a:lnSpc>
                <a:spcPct val="60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FF2626"/>
                </a:solidFill>
                <a:latin typeface="Dixieland" pitchFamily="34" charset="2"/>
              </a:defRPr>
            </a:lvl7pPr>
            <a:lvl8pPr marL="3429000" indent="-228600" defTabSz="793750" eaLnBrk="0" fontAlgn="base" hangingPunct="0">
              <a:lnSpc>
                <a:spcPct val="60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FF2626"/>
                </a:solidFill>
                <a:latin typeface="Dixieland" pitchFamily="34" charset="2"/>
              </a:defRPr>
            </a:lvl8pPr>
            <a:lvl9pPr marL="3886200" indent="-228600" defTabSz="793750" eaLnBrk="0" fontAlgn="base" hangingPunct="0">
              <a:lnSpc>
                <a:spcPct val="60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FF2626"/>
                </a:solidFill>
                <a:latin typeface="Dixieland" pitchFamily="34" charset="2"/>
              </a:defRPr>
            </a:lvl9pPr>
          </a:lstStyle>
          <a:p>
            <a:fld id="{59061651-1071-4A19-8B0D-FD1EE16F1708}" type="slidenum">
              <a:rPr lang="sv-SE" altLang="en-US" sz="1000">
                <a:solidFill>
                  <a:srgbClr val="E0DB28"/>
                </a:solidFill>
                <a:latin typeface="Times New Roman" panose="02020603050405020304" pitchFamily="18" charset="0"/>
              </a:rPr>
              <a:pPr/>
              <a:t>21</a:t>
            </a:fld>
            <a:endParaRPr lang="sv-SE" altLang="en-US" sz="1000">
              <a:solidFill>
                <a:srgbClr val="E0DB28"/>
              </a:solidFill>
              <a:latin typeface="Times New Roman" panose="02020603050405020304" pitchFamily="18" charset="0"/>
            </a:endParaRPr>
          </a:p>
        </p:txBody>
      </p:sp>
      <p:sp>
        <p:nvSpPr>
          <p:cNvPr id="91139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209550" y="795338"/>
            <a:ext cx="6689725" cy="3763962"/>
          </a:xfrm>
          <a:solidFill>
            <a:srgbClr val="FFFFFF"/>
          </a:solidFill>
          <a:ln/>
        </p:spPr>
      </p:sp>
      <p:sp>
        <p:nvSpPr>
          <p:cNvPr id="91140" name="Rectangle 3"/>
          <p:cNvSpPr>
            <a:spLocks noChangeArrowheads="1"/>
          </p:cNvSpPr>
          <p:nvPr>
            <p:ph type="body" idx="1"/>
          </p:nvPr>
        </p:nvSpPr>
        <p:spPr>
          <a:xfrm>
            <a:off x="981075" y="4881563"/>
            <a:ext cx="5135563" cy="456247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5141" tIns="47571" rIns="95141" bIns="47571"/>
          <a:lstStyle/>
          <a:p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val="58351052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93750">
              <a:defRPr sz="2000">
                <a:solidFill>
                  <a:srgbClr val="FF2626"/>
                </a:solidFill>
                <a:latin typeface="Dixieland" pitchFamily="34" charset="2"/>
              </a:defRPr>
            </a:lvl1pPr>
            <a:lvl2pPr marL="742950" indent="-285750" defTabSz="793750">
              <a:defRPr sz="2000">
                <a:solidFill>
                  <a:srgbClr val="FF2626"/>
                </a:solidFill>
                <a:latin typeface="Dixieland" pitchFamily="34" charset="2"/>
              </a:defRPr>
            </a:lvl2pPr>
            <a:lvl3pPr marL="1143000" indent="-228600" defTabSz="793750">
              <a:defRPr sz="2000">
                <a:solidFill>
                  <a:srgbClr val="FF2626"/>
                </a:solidFill>
                <a:latin typeface="Dixieland" pitchFamily="34" charset="2"/>
              </a:defRPr>
            </a:lvl3pPr>
            <a:lvl4pPr marL="1600200" indent="-228600" defTabSz="793750">
              <a:defRPr sz="2000">
                <a:solidFill>
                  <a:srgbClr val="FF2626"/>
                </a:solidFill>
                <a:latin typeface="Dixieland" pitchFamily="34" charset="2"/>
              </a:defRPr>
            </a:lvl4pPr>
            <a:lvl5pPr marL="2057400" indent="-228600" defTabSz="793750">
              <a:defRPr sz="2000">
                <a:solidFill>
                  <a:srgbClr val="FF2626"/>
                </a:solidFill>
                <a:latin typeface="Dixieland" pitchFamily="34" charset="2"/>
              </a:defRPr>
            </a:lvl5pPr>
            <a:lvl6pPr marL="2514600" indent="-228600" defTabSz="793750" eaLnBrk="0" fontAlgn="base" hangingPunct="0">
              <a:lnSpc>
                <a:spcPct val="60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FF2626"/>
                </a:solidFill>
                <a:latin typeface="Dixieland" pitchFamily="34" charset="2"/>
              </a:defRPr>
            </a:lvl6pPr>
            <a:lvl7pPr marL="2971800" indent="-228600" defTabSz="793750" eaLnBrk="0" fontAlgn="base" hangingPunct="0">
              <a:lnSpc>
                <a:spcPct val="60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FF2626"/>
                </a:solidFill>
                <a:latin typeface="Dixieland" pitchFamily="34" charset="2"/>
              </a:defRPr>
            </a:lvl7pPr>
            <a:lvl8pPr marL="3429000" indent="-228600" defTabSz="793750" eaLnBrk="0" fontAlgn="base" hangingPunct="0">
              <a:lnSpc>
                <a:spcPct val="60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FF2626"/>
                </a:solidFill>
                <a:latin typeface="Dixieland" pitchFamily="34" charset="2"/>
              </a:defRPr>
            </a:lvl8pPr>
            <a:lvl9pPr marL="3886200" indent="-228600" defTabSz="793750" eaLnBrk="0" fontAlgn="base" hangingPunct="0">
              <a:lnSpc>
                <a:spcPct val="60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FF2626"/>
                </a:solidFill>
                <a:latin typeface="Dixieland" pitchFamily="34" charset="2"/>
              </a:defRPr>
            </a:lvl9pPr>
          </a:lstStyle>
          <a:p>
            <a:fld id="{F19CF581-0782-40F3-AE16-63B33A383AF4}" type="slidenum">
              <a:rPr lang="sv-SE" altLang="en-US" sz="1000">
                <a:solidFill>
                  <a:srgbClr val="E0DB28"/>
                </a:solidFill>
                <a:latin typeface="Times New Roman" panose="02020603050405020304" pitchFamily="18" charset="0"/>
              </a:rPr>
              <a:pPr/>
              <a:t>22</a:t>
            </a:fld>
            <a:endParaRPr lang="sv-SE" altLang="en-US" sz="1000">
              <a:solidFill>
                <a:srgbClr val="E0DB28"/>
              </a:solidFill>
              <a:latin typeface="Times New Roman" panose="02020603050405020304" pitchFamily="18" charset="0"/>
            </a:endParaRPr>
          </a:p>
        </p:txBody>
      </p:sp>
      <p:sp>
        <p:nvSpPr>
          <p:cNvPr id="92163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209550" y="795338"/>
            <a:ext cx="6689725" cy="3763962"/>
          </a:xfrm>
          <a:solidFill>
            <a:srgbClr val="FFFFFF"/>
          </a:solidFill>
          <a:ln/>
        </p:spPr>
      </p:sp>
      <p:sp>
        <p:nvSpPr>
          <p:cNvPr id="92164" name="Rectangle 3"/>
          <p:cNvSpPr>
            <a:spLocks noChangeArrowheads="1"/>
          </p:cNvSpPr>
          <p:nvPr>
            <p:ph type="body" idx="1"/>
          </p:nvPr>
        </p:nvSpPr>
        <p:spPr>
          <a:xfrm>
            <a:off x="981075" y="4881563"/>
            <a:ext cx="5135563" cy="456247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5141" tIns="47571" rIns="95141" bIns="47571"/>
          <a:lstStyle/>
          <a:p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val="407924563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93750">
              <a:defRPr sz="2000">
                <a:solidFill>
                  <a:srgbClr val="FF2626"/>
                </a:solidFill>
                <a:latin typeface="Dixieland" pitchFamily="34" charset="2"/>
              </a:defRPr>
            </a:lvl1pPr>
            <a:lvl2pPr marL="742950" indent="-285750" defTabSz="793750">
              <a:defRPr sz="2000">
                <a:solidFill>
                  <a:srgbClr val="FF2626"/>
                </a:solidFill>
                <a:latin typeface="Dixieland" pitchFamily="34" charset="2"/>
              </a:defRPr>
            </a:lvl2pPr>
            <a:lvl3pPr marL="1143000" indent="-228600" defTabSz="793750">
              <a:defRPr sz="2000">
                <a:solidFill>
                  <a:srgbClr val="FF2626"/>
                </a:solidFill>
                <a:latin typeface="Dixieland" pitchFamily="34" charset="2"/>
              </a:defRPr>
            </a:lvl3pPr>
            <a:lvl4pPr marL="1600200" indent="-228600" defTabSz="793750">
              <a:defRPr sz="2000">
                <a:solidFill>
                  <a:srgbClr val="FF2626"/>
                </a:solidFill>
                <a:latin typeface="Dixieland" pitchFamily="34" charset="2"/>
              </a:defRPr>
            </a:lvl4pPr>
            <a:lvl5pPr marL="2057400" indent="-228600" defTabSz="793750">
              <a:defRPr sz="2000">
                <a:solidFill>
                  <a:srgbClr val="FF2626"/>
                </a:solidFill>
                <a:latin typeface="Dixieland" pitchFamily="34" charset="2"/>
              </a:defRPr>
            </a:lvl5pPr>
            <a:lvl6pPr marL="2514600" indent="-228600" defTabSz="793750" eaLnBrk="0" fontAlgn="base" hangingPunct="0">
              <a:lnSpc>
                <a:spcPct val="60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FF2626"/>
                </a:solidFill>
                <a:latin typeface="Dixieland" pitchFamily="34" charset="2"/>
              </a:defRPr>
            </a:lvl6pPr>
            <a:lvl7pPr marL="2971800" indent="-228600" defTabSz="793750" eaLnBrk="0" fontAlgn="base" hangingPunct="0">
              <a:lnSpc>
                <a:spcPct val="60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FF2626"/>
                </a:solidFill>
                <a:latin typeface="Dixieland" pitchFamily="34" charset="2"/>
              </a:defRPr>
            </a:lvl7pPr>
            <a:lvl8pPr marL="3429000" indent="-228600" defTabSz="793750" eaLnBrk="0" fontAlgn="base" hangingPunct="0">
              <a:lnSpc>
                <a:spcPct val="60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FF2626"/>
                </a:solidFill>
                <a:latin typeface="Dixieland" pitchFamily="34" charset="2"/>
              </a:defRPr>
            </a:lvl8pPr>
            <a:lvl9pPr marL="3886200" indent="-228600" defTabSz="793750" eaLnBrk="0" fontAlgn="base" hangingPunct="0">
              <a:lnSpc>
                <a:spcPct val="60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FF2626"/>
                </a:solidFill>
                <a:latin typeface="Dixieland" pitchFamily="34" charset="2"/>
              </a:defRPr>
            </a:lvl9pPr>
          </a:lstStyle>
          <a:p>
            <a:fld id="{2B930D12-350E-4E6E-B58E-BF692F5F10CD}" type="slidenum">
              <a:rPr lang="sv-SE" altLang="en-US" sz="1000">
                <a:solidFill>
                  <a:srgbClr val="E0DB28"/>
                </a:solidFill>
                <a:latin typeface="Times New Roman" panose="02020603050405020304" pitchFamily="18" charset="0"/>
              </a:rPr>
              <a:pPr/>
              <a:t>23</a:t>
            </a:fld>
            <a:endParaRPr lang="sv-SE" altLang="en-US" sz="1000">
              <a:solidFill>
                <a:srgbClr val="E0DB28"/>
              </a:solidFill>
              <a:latin typeface="Times New Roman" panose="02020603050405020304" pitchFamily="18" charset="0"/>
            </a:endParaRPr>
          </a:p>
        </p:txBody>
      </p:sp>
      <p:sp>
        <p:nvSpPr>
          <p:cNvPr id="93187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209550" y="795338"/>
            <a:ext cx="6691313" cy="3763962"/>
          </a:xfrm>
          <a:solidFill>
            <a:srgbClr val="FFFFFF"/>
          </a:solidFill>
          <a:ln/>
        </p:spPr>
      </p:sp>
      <p:sp>
        <p:nvSpPr>
          <p:cNvPr id="93188" name="Rectangle 3"/>
          <p:cNvSpPr>
            <a:spLocks noChangeArrowheads="1"/>
          </p:cNvSpPr>
          <p:nvPr>
            <p:ph type="body" idx="1"/>
          </p:nvPr>
        </p:nvSpPr>
        <p:spPr>
          <a:xfrm>
            <a:off x="981075" y="4881563"/>
            <a:ext cx="5135563" cy="456247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5128" tIns="47564" rIns="95128" bIns="47564"/>
          <a:lstStyle/>
          <a:p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val="5811181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93750">
              <a:defRPr sz="2000">
                <a:solidFill>
                  <a:srgbClr val="FF2626"/>
                </a:solidFill>
                <a:latin typeface="Dixieland" pitchFamily="34" charset="2"/>
              </a:defRPr>
            </a:lvl1pPr>
            <a:lvl2pPr marL="742950" indent="-285750" defTabSz="793750">
              <a:defRPr sz="2000">
                <a:solidFill>
                  <a:srgbClr val="FF2626"/>
                </a:solidFill>
                <a:latin typeface="Dixieland" pitchFamily="34" charset="2"/>
              </a:defRPr>
            </a:lvl2pPr>
            <a:lvl3pPr marL="1143000" indent="-228600" defTabSz="793750">
              <a:defRPr sz="2000">
                <a:solidFill>
                  <a:srgbClr val="FF2626"/>
                </a:solidFill>
                <a:latin typeface="Dixieland" pitchFamily="34" charset="2"/>
              </a:defRPr>
            </a:lvl3pPr>
            <a:lvl4pPr marL="1600200" indent="-228600" defTabSz="793750">
              <a:defRPr sz="2000">
                <a:solidFill>
                  <a:srgbClr val="FF2626"/>
                </a:solidFill>
                <a:latin typeface="Dixieland" pitchFamily="34" charset="2"/>
              </a:defRPr>
            </a:lvl4pPr>
            <a:lvl5pPr marL="2057400" indent="-228600" defTabSz="793750">
              <a:defRPr sz="2000">
                <a:solidFill>
                  <a:srgbClr val="FF2626"/>
                </a:solidFill>
                <a:latin typeface="Dixieland" pitchFamily="34" charset="2"/>
              </a:defRPr>
            </a:lvl5pPr>
            <a:lvl6pPr marL="2514600" indent="-228600" defTabSz="793750" eaLnBrk="0" fontAlgn="base" hangingPunct="0">
              <a:lnSpc>
                <a:spcPct val="60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FF2626"/>
                </a:solidFill>
                <a:latin typeface="Dixieland" pitchFamily="34" charset="2"/>
              </a:defRPr>
            </a:lvl6pPr>
            <a:lvl7pPr marL="2971800" indent="-228600" defTabSz="793750" eaLnBrk="0" fontAlgn="base" hangingPunct="0">
              <a:lnSpc>
                <a:spcPct val="60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FF2626"/>
                </a:solidFill>
                <a:latin typeface="Dixieland" pitchFamily="34" charset="2"/>
              </a:defRPr>
            </a:lvl7pPr>
            <a:lvl8pPr marL="3429000" indent="-228600" defTabSz="793750" eaLnBrk="0" fontAlgn="base" hangingPunct="0">
              <a:lnSpc>
                <a:spcPct val="60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FF2626"/>
                </a:solidFill>
                <a:latin typeface="Dixieland" pitchFamily="34" charset="2"/>
              </a:defRPr>
            </a:lvl8pPr>
            <a:lvl9pPr marL="3886200" indent="-228600" defTabSz="793750" eaLnBrk="0" fontAlgn="base" hangingPunct="0">
              <a:lnSpc>
                <a:spcPct val="60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FF2626"/>
                </a:solidFill>
                <a:latin typeface="Dixieland" pitchFamily="34" charset="2"/>
              </a:defRPr>
            </a:lvl9pPr>
          </a:lstStyle>
          <a:p>
            <a:fld id="{5A441EC8-1502-43A3-ABE1-A0F81EDA04A0}" type="slidenum">
              <a:rPr lang="sv-SE" altLang="en-US" sz="1000">
                <a:solidFill>
                  <a:srgbClr val="E0DB28"/>
                </a:solidFill>
                <a:latin typeface="Times New Roman" panose="02020603050405020304" pitchFamily="18" charset="0"/>
              </a:rPr>
              <a:pPr/>
              <a:t>24</a:t>
            </a:fld>
            <a:endParaRPr lang="sv-SE" altLang="en-US" sz="1000">
              <a:solidFill>
                <a:srgbClr val="E0DB28"/>
              </a:solidFill>
              <a:latin typeface="Times New Roman" panose="02020603050405020304" pitchFamily="18" charset="0"/>
            </a:endParaRPr>
          </a:p>
        </p:txBody>
      </p:sp>
      <p:sp>
        <p:nvSpPr>
          <p:cNvPr id="94211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209550" y="795338"/>
            <a:ext cx="6691313" cy="3763962"/>
          </a:xfrm>
          <a:solidFill>
            <a:srgbClr val="FFFFFF"/>
          </a:solidFill>
          <a:ln/>
        </p:spPr>
      </p:sp>
      <p:sp>
        <p:nvSpPr>
          <p:cNvPr id="94212" name="Rectangle 3"/>
          <p:cNvSpPr>
            <a:spLocks noChangeArrowheads="1"/>
          </p:cNvSpPr>
          <p:nvPr>
            <p:ph type="body" idx="1"/>
          </p:nvPr>
        </p:nvSpPr>
        <p:spPr>
          <a:xfrm>
            <a:off x="981075" y="4881563"/>
            <a:ext cx="5135563" cy="456247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5128" tIns="47564" rIns="95128" bIns="47564"/>
          <a:lstStyle/>
          <a:p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val="217049281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93750">
              <a:defRPr sz="2000">
                <a:solidFill>
                  <a:srgbClr val="FF2626"/>
                </a:solidFill>
                <a:latin typeface="Dixieland" pitchFamily="34" charset="2"/>
              </a:defRPr>
            </a:lvl1pPr>
            <a:lvl2pPr marL="742950" indent="-285750" defTabSz="793750">
              <a:defRPr sz="2000">
                <a:solidFill>
                  <a:srgbClr val="FF2626"/>
                </a:solidFill>
                <a:latin typeface="Dixieland" pitchFamily="34" charset="2"/>
              </a:defRPr>
            </a:lvl2pPr>
            <a:lvl3pPr marL="1143000" indent="-228600" defTabSz="793750">
              <a:defRPr sz="2000">
                <a:solidFill>
                  <a:srgbClr val="FF2626"/>
                </a:solidFill>
                <a:latin typeface="Dixieland" pitchFamily="34" charset="2"/>
              </a:defRPr>
            </a:lvl3pPr>
            <a:lvl4pPr marL="1600200" indent="-228600" defTabSz="793750">
              <a:defRPr sz="2000">
                <a:solidFill>
                  <a:srgbClr val="FF2626"/>
                </a:solidFill>
                <a:latin typeface="Dixieland" pitchFamily="34" charset="2"/>
              </a:defRPr>
            </a:lvl4pPr>
            <a:lvl5pPr marL="2057400" indent="-228600" defTabSz="793750">
              <a:defRPr sz="2000">
                <a:solidFill>
                  <a:srgbClr val="FF2626"/>
                </a:solidFill>
                <a:latin typeface="Dixieland" pitchFamily="34" charset="2"/>
              </a:defRPr>
            </a:lvl5pPr>
            <a:lvl6pPr marL="2514600" indent="-228600" defTabSz="793750" eaLnBrk="0" fontAlgn="base" hangingPunct="0">
              <a:lnSpc>
                <a:spcPct val="60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FF2626"/>
                </a:solidFill>
                <a:latin typeface="Dixieland" pitchFamily="34" charset="2"/>
              </a:defRPr>
            </a:lvl6pPr>
            <a:lvl7pPr marL="2971800" indent="-228600" defTabSz="793750" eaLnBrk="0" fontAlgn="base" hangingPunct="0">
              <a:lnSpc>
                <a:spcPct val="60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FF2626"/>
                </a:solidFill>
                <a:latin typeface="Dixieland" pitchFamily="34" charset="2"/>
              </a:defRPr>
            </a:lvl7pPr>
            <a:lvl8pPr marL="3429000" indent="-228600" defTabSz="793750" eaLnBrk="0" fontAlgn="base" hangingPunct="0">
              <a:lnSpc>
                <a:spcPct val="60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FF2626"/>
                </a:solidFill>
                <a:latin typeface="Dixieland" pitchFamily="34" charset="2"/>
              </a:defRPr>
            </a:lvl8pPr>
            <a:lvl9pPr marL="3886200" indent="-228600" defTabSz="793750" eaLnBrk="0" fontAlgn="base" hangingPunct="0">
              <a:lnSpc>
                <a:spcPct val="60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FF2626"/>
                </a:solidFill>
                <a:latin typeface="Dixieland" pitchFamily="34" charset="2"/>
              </a:defRPr>
            </a:lvl9pPr>
          </a:lstStyle>
          <a:p>
            <a:fld id="{4D9BFE74-77A0-4772-A6A7-B1D8C6D8216B}" type="slidenum">
              <a:rPr lang="sv-SE" altLang="en-US" sz="1000">
                <a:solidFill>
                  <a:srgbClr val="E0DB28"/>
                </a:solidFill>
                <a:latin typeface="Times New Roman" panose="02020603050405020304" pitchFamily="18" charset="0"/>
              </a:rPr>
              <a:pPr/>
              <a:t>25</a:t>
            </a:fld>
            <a:endParaRPr lang="sv-SE" altLang="en-US" sz="1000">
              <a:solidFill>
                <a:srgbClr val="E0DB28"/>
              </a:solidFill>
              <a:latin typeface="Times New Roman" panose="02020603050405020304" pitchFamily="18" charset="0"/>
            </a:endParaRPr>
          </a:p>
        </p:txBody>
      </p:sp>
      <p:sp>
        <p:nvSpPr>
          <p:cNvPr id="95235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209550" y="795338"/>
            <a:ext cx="6691313" cy="3763962"/>
          </a:xfrm>
          <a:solidFill>
            <a:srgbClr val="FFFFFF"/>
          </a:solidFill>
          <a:ln/>
        </p:spPr>
      </p:sp>
      <p:sp>
        <p:nvSpPr>
          <p:cNvPr id="95236" name="Rectangle 3"/>
          <p:cNvSpPr>
            <a:spLocks noChangeArrowheads="1"/>
          </p:cNvSpPr>
          <p:nvPr>
            <p:ph type="body" idx="1"/>
          </p:nvPr>
        </p:nvSpPr>
        <p:spPr>
          <a:xfrm>
            <a:off x="981075" y="4881563"/>
            <a:ext cx="5135563" cy="456247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5128" tIns="47564" rIns="95128" bIns="47564"/>
          <a:lstStyle/>
          <a:p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val="359851619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93750">
              <a:defRPr sz="2000">
                <a:solidFill>
                  <a:srgbClr val="FF2626"/>
                </a:solidFill>
                <a:latin typeface="Dixieland" pitchFamily="34" charset="2"/>
              </a:defRPr>
            </a:lvl1pPr>
            <a:lvl2pPr marL="742950" indent="-285750" defTabSz="793750">
              <a:defRPr sz="2000">
                <a:solidFill>
                  <a:srgbClr val="FF2626"/>
                </a:solidFill>
                <a:latin typeface="Dixieland" pitchFamily="34" charset="2"/>
              </a:defRPr>
            </a:lvl2pPr>
            <a:lvl3pPr marL="1143000" indent="-228600" defTabSz="793750">
              <a:defRPr sz="2000">
                <a:solidFill>
                  <a:srgbClr val="FF2626"/>
                </a:solidFill>
                <a:latin typeface="Dixieland" pitchFamily="34" charset="2"/>
              </a:defRPr>
            </a:lvl3pPr>
            <a:lvl4pPr marL="1600200" indent="-228600" defTabSz="793750">
              <a:defRPr sz="2000">
                <a:solidFill>
                  <a:srgbClr val="FF2626"/>
                </a:solidFill>
                <a:latin typeface="Dixieland" pitchFamily="34" charset="2"/>
              </a:defRPr>
            </a:lvl4pPr>
            <a:lvl5pPr marL="2057400" indent="-228600" defTabSz="793750">
              <a:defRPr sz="2000">
                <a:solidFill>
                  <a:srgbClr val="FF2626"/>
                </a:solidFill>
                <a:latin typeface="Dixieland" pitchFamily="34" charset="2"/>
              </a:defRPr>
            </a:lvl5pPr>
            <a:lvl6pPr marL="2514600" indent="-228600" defTabSz="793750" eaLnBrk="0" fontAlgn="base" hangingPunct="0">
              <a:lnSpc>
                <a:spcPct val="60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FF2626"/>
                </a:solidFill>
                <a:latin typeface="Dixieland" pitchFamily="34" charset="2"/>
              </a:defRPr>
            </a:lvl6pPr>
            <a:lvl7pPr marL="2971800" indent="-228600" defTabSz="793750" eaLnBrk="0" fontAlgn="base" hangingPunct="0">
              <a:lnSpc>
                <a:spcPct val="60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FF2626"/>
                </a:solidFill>
                <a:latin typeface="Dixieland" pitchFamily="34" charset="2"/>
              </a:defRPr>
            </a:lvl7pPr>
            <a:lvl8pPr marL="3429000" indent="-228600" defTabSz="793750" eaLnBrk="0" fontAlgn="base" hangingPunct="0">
              <a:lnSpc>
                <a:spcPct val="60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FF2626"/>
                </a:solidFill>
                <a:latin typeface="Dixieland" pitchFamily="34" charset="2"/>
              </a:defRPr>
            </a:lvl8pPr>
            <a:lvl9pPr marL="3886200" indent="-228600" defTabSz="793750" eaLnBrk="0" fontAlgn="base" hangingPunct="0">
              <a:lnSpc>
                <a:spcPct val="60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FF2626"/>
                </a:solidFill>
                <a:latin typeface="Dixieland" pitchFamily="34" charset="2"/>
              </a:defRPr>
            </a:lvl9pPr>
          </a:lstStyle>
          <a:p>
            <a:fld id="{6F5A776B-39EB-410E-ADC8-DFEBA275AB69}" type="slidenum">
              <a:rPr lang="sv-SE" altLang="en-US" sz="1000">
                <a:solidFill>
                  <a:srgbClr val="E0DB28"/>
                </a:solidFill>
                <a:latin typeface="Times New Roman" panose="02020603050405020304" pitchFamily="18" charset="0"/>
              </a:rPr>
              <a:pPr/>
              <a:t>26</a:t>
            </a:fld>
            <a:endParaRPr lang="sv-SE" altLang="en-US" sz="1000">
              <a:solidFill>
                <a:srgbClr val="E0DB28"/>
              </a:solidFill>
              <a:latin typeface="Times New Roman" panose="02020603050405020304" pitchFamily="18" charset="0"/>
            </a:endParaRPr>
          </a:p>
        </p:txBody>
      </p:sp>
      <p:sp>
        <p:nvSpPr>
          <p:cNvPr id="96259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209550" y="795338"/>
            <a:ext cx="6691313" cy="3763962"/>
          </a:xfrm>
          <a:solidFill>
            <a:srgbClr val="FFFFFF"/>
          </a:solidFill>
          <a:ln/>
        </p:spPr>
      </p:sp>
      <p:sp>
        <p:nvSpPr>
          <p:cNvPr id="96260" name="Rectangle 3"/>
          <p:cNvSpPr>
            <a:spLocks noChangeArrowheads="1"/>
          </p:cNvSpPr>
          <p:nvPr>
            <p:ph type="body" idx="1"/>
          </p:nvPr>
        </p:nvSpPr>
        <p:spPr>
          <a:xfrm>
            <a:off x="981075" y="4881563"/>
            <a:ext cx="5135563" cy="456247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5128" tIns="47564" rIns="95128" bIns="47564"/>
          <a:lstStyle/>
          <a:p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val="248144173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93750">
              <a:defRPr sz="2000">
                <a:solidFill>
                  <a:srgbClr val="FF2626"/>
                </a:solidFill>
                <a:latin typeface="Dixieland" pitchFamily="34" charset="2"/>
              </a:defRPr>
            </a:lvl1pPr>
            <a:lvl2pPr marL="742950" indent="-285750" defTabSz="793750">
              <a:defRPr sz="2000">
                <a:solidFill>
                  <a:srgbClr val="FF2626"/>
                </a:solidFill>
                <a:latin typeface="Dixieland" pitchFamily="34" charset="2"/>
              </a:defRPr>
            </a:lvl2pPr>
            <a:lvl3pPr marL="1143000" indent="-228600" defTabSz="793750">
              <a:defRPr sz="2000">
                <a:solidFill>
                  <a:srgbClr val="FF2626"/>
                </a:solidFill>
                <a:latin typeface="Dixieland" pitchFamily="34" charset="2"/>
              </a:defRPr>
            </a:lvl3pPr>
            <a:lvl4pPr marL="1600200" indent="-228600" defTabSz="793750">
              <a:defRPr sz="2000">
                <a:solidFill>
                  <a:srgbClr val="FF2626"/>
                </a:solidFill>
                <a:latin typeface="Dixieland" pitchFamily="34" charset="2"/>
              </a:defRPr>
            </a:lvl4pPr>
            <a:lvl5pPr marL="2057400" indent="-228600" defTabSz="793750">
              <a:defRPr sz="2000">
                <a:solidFill>
                  <a:srgbClr val="FF2626"/>
                </a:solidFill>
                <a:latin typeface="Dixieland" pitchFamily="34" charset="2"/>
              </a:defRPr>
            </a:lvl5pPr>
            <a:lvl6pPr marL="2514600" indent="-228600" defTabSz="793750" eaLnBrk="0" fontAlgn="base" hangingPunct="0">
              <a:lnSpc>
                <a:spcPct val="60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FF2626"/>
                </a:solidFill>
                <a:latin typeface="Dixieland" pitchFamily="34" charset="2"/>
              </a:defRPr>
            </a:lvl6pPr>
            <a:lvl7pPr marL="2971800" indent="-228600" defTabSz="793750" eaLnBrk="0" fontAlgn="base" hangingPunct="0">
              <a:lnSpc>
                <a:spcPct val="60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FF2626"/>
                </a:solidFill>
                <a:latin typeface="Dixieland" pitchFamily="34" charset="2"/>
              </a:defRPr>
            </a:lvl7pPr>
            <a:lvl8pPr marL="3429000" indent="-228600" defTabSz="793750" eaLnBrk="0" fontAlgn="base" hangingPunct="0">
              <a:lnSpc>
                <a:spcPct val="60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FF2626"/>
                </a:solidFill>
                <a:latin typeface="Dixieland" pitchFamily="34" charset="2"/>
              </a:defRPr>
            </a:lvl8pPr>
            <a:lvl9pPr marL="3886200" indent="-228600" defTabSz="793750" eaLnBrk="0" fontAlgn="base" hangingPunct="0">
              <a:lnSpc>
                <a:spcPct val="60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FF2626"/>
                </a:solidFill>
                <a:latin typeface="Dixieland" pitchFamily="34" charset="2"/>
              </a:defRPr>
            </a:lvl9pPr>
          </a:lstStyle>
          <a:p>
            <a:fld id="{D938C279-CC9D-4DF6-A1E2-7AAFB96DFE51}" type="slidenum">
              <a:rPr lang="sv-SE" altLang="en-US" sz="1000">
                <a:solidFill>
                  <a:srgbClr val="E0DB28"/>
                </a:solidFill>
                <a:latin typeface="Times New Roman" panose="02020603050405020304" pitchFamily="18" charset="0"/>
              </a:rPr>
              <a:pPr/>
              <a:t>27</a:t>
            </a:fld>
            <a:endParaRPr lang="sv-SE" altLang="en-US" sz="1000">
              <a:solidFill>
                <a:srgbClr val="E0DB28"/>
              </a:solidFill>
              <a:latin typeface="Times New Roman" panose="02020603050405020304" pitchFamily="18" charset="0"/>
            </a:endParaRPr>
          </a:p>
        </p:txBody>
      </p:sp>
      <p:sp>
        <p:nvSpPr>
          <p:cNvPr id="97283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209550" y="795338"/>
            <a:ext cx="6689725" cy="3763962"/>
          </a:xfrm>
          <a:solidFill>
            <a:srgbClr val="FFFFFF"/>
          </a:solidFill>
          <a:ln/>
        </p:spPr>
      </p:sp>
      <p:sp>
        <p:nvSpPr>
          <p:cNvPr id="97284" name="Rectangle 3"/>
          <p:cNvSpPr>
            <a:spLocks noChangeArrowheads="1"/>
          </p:cNvSpPr>
          <p:nvPr>
            <p:ph type="body" idx="1"/>
          </p:nvPr>
        </p:nvSpPr>
        <p:spPr>
          <a:xfrm>
            <a:off x="981075" y="4881563"/>
            <a:ext cx="5135563" cy="456247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5141" tIns="47571" rIns="95141" bIns="47571"/>
          <a:lstStyle/>
          <a:p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val="128536764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93750">
              <a:defRPr sz="2000">
                <a:solidFill>
                  <a:srgbClr val="FF2626"/>
                </a:solidFill>
                <a:latin typeface="Dixieland" pitchFamily="34" charset="2"/>
              </a:defRPr>
            </a:lvl1pPr>
            <a:lvl2pPr marL="742950" indent="-285750" defTabSz="793750">
              <a:defRPr sz="2000">
                <a:solidFill>
                  <a:srgbClr val="FF2626"/>
                </a:solidFill>
                <a:latin typeface="Dixieland" pitchFamily="34" charset="2"/>
              </a:defRPr>
            </a:lvl2pPr>
            <a:lvl3pPr marL="1143000" indent="-228600" defTabSz="793750">
              <a:defRPr sz="2000">
                <a:solidFill>
                  <a:srgbClr val="FF2626"/>
                </a:solidFill>
                <a:latin typeface="Dixieland" pitchFamily="34" charset="2"/>
              </a:defRPr>
            </a:lvl3pPr>
            <a:lvl4pPr marL="1600200" indent="-228600" defTabSz="793750">
              <a:defRPr sz="2000">
                <a:solidFill>
                  <a:srgbClr val="FF2626"/>
                </a:solidFill>
                <a:latin typeface="Dixieland" pitchFamily="34" charset="2"/>
              </a:defRPr>
            </a:lvl4pPr>
            <a:lvl5pPr marL="2057400" indent="-228600" defTabSz="793750">
              <a:defRPr sz="2000">
                <a:solidFill>
                  <a:srgbClr val="FF2626"/>
                </a:solidFill>
                <a:latin typeface="Dixieland" pitchFamily="34" charset="2"/>
              </a:defRPr>
            </a:lvl5pPr>
            <a:lvl6pPr marL="2514600" indent="-228600" defTabSz="793750" eaLnBrk="0" fontAlgn="base" hangingPunct="0">
              <a:lnSpc>
                <a:spcPct val="60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FF2626"/>
                </a:solidFill>
                <a:latin typeface="Dixieland" pitchFamily="34" charset="2"/>
              </a:defRPr>
            </a:lvl6pPr>
            <a:lvl7pPr marL="2971800" indent="-228600" defTabSz="793750" eaLnBrk="0" fontAlgn="base" hangingPunct="0">
              <a:lnSpc>
                <a:spcPct val="60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FF2626"/>
                </a:solidFill>
                <a:latin typeface="Dixieland" pitchFamily="34" charset="2"/>
              </a:defRPr>
            </a:lvl7pPr>
            <a:lvl8pPr marL="3429000" indent="-228600" defTabSz="793750" eaLnBrk="0" fontAlgn="base" hangingPunct="0">
              <a:lnSpc>
                <a:spcPct val="60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FF2626"/>
                </a:solidFill>
                <a:latin typeface="Dixieland" pitchFamily="34" charset="2"/>
              </a:defRPr>
            </a:lvl8pPr>
            <a:lvl9pPr marL="3886200" indent="-228600" defTabSz="793750" eaLnBrk="0" fontAlgn="base" hangingPunct="0">
              <a:lnSpc>
                <a:spcPct val="60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FF2626"/>
                </a:solidFill>
                <a:latin typeface="Dixieland" pitchFamily="34" charset="2"/>
              </a:defRPr>
            </a:lvl9pPr>
          </a:lstStyle>
          <a:p>
            <a:fld id="{61D599B7-A01C-4A29-A09E-92B02ADABB44}" type="slidenum">
              <a:rPr lang="sv-SE" altLang="en-US" sz="1000">
                <a:solidFill>
                  <a:srgbClr val="E0DB28"/>
                </a:solidFill>
                <a:latin typeface="Times New Roman" panose="02020603050405020304" pitchFamily="18" charset="0"/>
              </a:rPr>
              <a:pPr/>
              <a:t>28</a:t>
            </a:fld>
            <a:endParaRPr lang="sv-SE" altLang="en-US" sz="1000">
              <a:solidFill>
                <a:srgbClr val="E0DB28"/>
              </a:solidFill>
              <a:latin typeface="Times New Roman" panose="02020603050405020304" pitchFamily="18" charset="0"/>
            </a:endParaRPr>
          </a:p>
        </p:txBody>
      </p:sp>
      <p:sp>
        <p:nvSpPr>
          <p:cNvPr id="98307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209550" y="795338"/>
            <a:ext cx="6689725" cy="3763962"/>
          </a:xfrm>
          <a:solidFill>
            <a:srgbClr val="FFFFFF"/>
          </a:solidFill>
          <a:ln/>
        </p:spPr>
      </p:sp>
      <p:sp>
        <p:nvSpPr>
          <p:cNvPr id="98308" name="Rectangle 3"/>
          <p:cNvSpPr>
            <a:spLocks noChangeArrowheads="1"/>
          </p:cNvSpPr>
          <p:nvPr>
            <p:ph type="body" idx="1"/>
          </p:nvPr>
        </p:nvSpPr>
        <p:spPr>
          <a:xfrm>
            <a:off x="981075" y="4881563"/>
            <a:ext cx="5135563" cy="456247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5141" tIns="47571" rIns="95141" bIns="47571"/>
          <a:lstStyle/>
          <a:p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val="296840410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93750">
              <a:defRPr sz="2000">
                <a:solidFill>
                  <a:srgbClr val="FF2626"/>
                </a:solidFill>
                <a:latin typeface="Dixieland" pitchFamily="34" charset="2"/>
              </a:defRPr>
            </a:lvl1pPr>
            <a:lvl2pPr marL="742950" indent="-285750" defTabSz="793750">
              <a:defRPr sz="2000">
                <a:solidFill>
                  <a:srgbClr val="FF2626"/>
                </a:solidFill>
                <a:latin typeface="Dixieland" pitchFamily="34" charset="2"/>
              </a:defRPr>
            </a:lvl2pPr>
            <a:lvl3pPr marL="1143000" indent="-228600" defTabSz="793750">
              <a:defRPr sz="2000">
                <a:solidFill>
                  <a:srgbClr val="FF2626"/>
                </a:solidFill>
                <a:latin typeface="Dixieland" pitchFamily="34" charset="2"/>
              </a:defRPr>
            </a:lvl3pPr>
            <a:lvl4pPr marL="1600200" indent="-228600" defTabSz="793750">
              <a:defRPr sz="2000">
                <a:solidFill>
                  <a:srgbClr val="FF2626"/>
                </a:solidFill>
                <a:latin typeface="Dixieland" pitchFamily="34" charset="2"/>
              </a:defRPr>
            </a:lvl4pPr>
            <a:lvl5pPr marL="2057400" indent="-228600" defTabSz="793750">
              <a:defRPr sz="2000">
                <a:solidFill>
                  <a:srgbClr val="FF2626"/>
                </a:solidFill>
                <a:latin typeface="Dixieland" pitchFamily="34" charset="2"/>
              </a:defRPr>
            </a:lvl5pPr>
            <a:lvl6pPr marL="2514600" indent="-228600" defTabSz="793750" eaLnBrk="0" fontAlgn="base" hangingPunct="0">
              <a:lnSpc>
                <a:spcPct val="60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FF2626"/>
                </a:solidFill>
                <a:latin typeface="Dixieland" pitchFamily="34" charset="2"/>
              </a:defRPr>
            </a:lvl6pPr>
            <a:lvl7pPr marL="2971800" indent="-228600" defTabSz="793750" eaLnBrk="0" fontAlgn="base" hangingPunct="0">
              <a:lnSpc>
                <a:spcPct val="60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FF2626"/>
                </a:solidFill>
                <a:latin typeface="Dixieland" pitchFamily="34" charset="2"/>
              </a:defRPr>
            </a:lvl7pPr>
            <a:lvl8pPr marL="3429000" indent="-228600" defTabSz="793750" eaLnBrk="0" fontAlgn="base" hangingPunct="0">
              <a:lnSpc>
                <a:spcPct val="60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FF2626"/>
                </a:solidFill>
                <a:latin typeface="Dixieland" pitchFamily="34" charset="2"/>
              </a:defRPr>
            </a:lvl8pPr>
            <a:lvl9pPr marL="3886200" indent="-228600" defTabSz="793750" eaLnBrk="0" fontAlgn="base" hangingPunct="0">
              <a:lnSpc>
                <a:spcPct val="60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FF2626"/>
                </a:solidFill>
                <a:latin typeface="Dixieland" pitchFamily="34" charset="2"/>
              </a:defRPr>
            </a:lvl9pPr>
          </a:lstStyle>
          <a:p>
            <a:fld id="{54D8532C-594D-4D1C-88A7-4BE812952777}" type="slidenum">
              <a:rPr lang="sv-SE" altLang="en-US" sz="1000">
                <a:solidFill>
                  <a:srgbClr val="E0DB28"/>
                </a:solidFill>
                <a:latin typeface="Times New Roman" panose="02020603050405020304" pitchFamily="18" charset="0"/>
              </a:rPr>
              <a:pPr/>
              <a:t>29</a:t>
            </a:fld>
            <a:endParaRPr lang="sv-SE" altLang="en-US" sz="1000">
              <a:solidFill>
                <a:srgbClr val="E0DB28"/>
              </a:solidFill>
              <a:latin typeface="Times New Roman" panose="02020603050405020304" pitchFamily="18" charset="0"/>
            </a:endParaRPr>
          </a:p>
        </p:txBody>
      </p:sp>
      <p:sp>
        <p:nvSpPr>
          <p:cNvPr id="99331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209550" y="795338"/>
            <a:ext cx="6689725" cy="3763962"/>
          </a:xfrm>
          <a:solidFill>
            <a:srgbClr val="FFFFFF"/>
          </a:solidFill>
          <a:ln/>
        </p:spPr>
      </p:sp>
      <p:sp>
        <p:nvSpPr>
          <p:cNvPr id="99332" name="Rectangle 3"/>
          <p:cNvSpPr>
            <a:spLocks noChangeArrowheads="1"/>
          </p:cNvSpPr>
          <p:nvPr>
            <p:ph type="body" idx="1"/>
          </p:nvPr>
        </p:nvSpPr>
        <p:spPr>
          <a:xfrm>
            <a:off x="981075" y="4881563"/>
            <a:ext cx="5135563" cy="456247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5141" tIns="47571" rIns="95141" bIns="47571"/>
          <a:lstStyle/>
          <a:p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val="27327234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51639-B2D6-4652-B8C3-1B4C224A7BAF}" type="datetimeFigureOut">
              <a:rPr lang="en-US" smtClean="0"/>
              <a:t>10/21/2016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66957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F5DD9-2C52-442D-92E2-8072C0C3D7CD}" type="datetimeFigureOut">
              <a:rPr lang="en-US" smtClean="0"/>
              <a:t>10/21/2016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44102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961B7-6B89-48AB-966F-622E2788EECC}" type="datetimeFigureOut">
              <a:rPr lang="en-US" smtClean="0"/>
              <a:t>10/21/2016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33113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3D6FB-79CC-4683-A046-BBE785BA1BED}" type="datetimeFigureOut">
              <a:rPr lang="en-US" smtClean="0"/>
              <a:t>10/21/2016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12717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2B3E8-48F1-4B23-8498-D8A04A81EC9C}" type="datetimeFigureOut">
              <a:rPr lang="en-US" smtClean="0"/>
              <a:t>10/21/2016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2628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90D90-AA62-404D-A741-635B4370F9CB}" type="datetimeFigureOut">
              <a:rPr lang="en-US" smtClean="0"/>
              <a:t>10/21/2016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1851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002E4-6836-46D1-9DBB-3C27C0DD3A89}" type="datetimeFigureOut">
              <a:rPr lang="en-US" smtClean="0"/>
              <a:t>10/21/2016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69721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131DD-A141-4471-BCF9-C6073EDD7E20}" type="datetimeFigureOut">
              <a:rPr lang="en-US" smtClean="0"/>
              <a:t>10/21/2016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20157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34A90-EB03-42F3-8859-2C2B2724C058}" type="datetimeFigureOut">
              <a:rPr lang="en-US" smtClean="0"/>
              <a:t>10/21/2016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88647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48EC7-AF6A-48D3-8284-14BACBEBDD84}" type="datetimeFigureOut">
              <a:rPr lang="en-US" smtClean="0"/>
              <a:t>10/21/2016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0885314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48EC7-AF6A-48D3-8284-14BACBEBDD84}" type="datetimeFigureOut">
              <a:rPr lang="en-US" smtClean="0"/>
              <a:t>10/21/2016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4833349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48EC7-AF6A-48D3-8284-14BACBEBDD84}" type="datetimeFigureOut">
              <a:rPr lang="en-US" smtClean="0"/>
              <a:t>10/21/2016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97871777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48EC7-AF6A-48D3-8284-14BACBEBDD84}" type="datetimeFigureOut">
              <a:rPr lang="en-US" smtClean="0"/>
              <a:t>10/21/2016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9844260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48EC7-AF6A-48D3-8284-14BACBEBDD84}" type="datetimeFigureOut">
              <a:rPr lang="en-US" smtClean="0"/>
              <a:t>10/21/2016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1826761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48EC7-AF6A-48D3-8284-14BACBEBDD84}" type="datetimeFigureOut">
              <a:rPr lang="en-US" smtClean="0"/>
              <a:t>10/21/2016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8860405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A6AA8-A04B-4104-9AE2-BD48D340E27F}" type="datetimeFigureOut">
              <a:rPr lang="en-US" smtClean="0"/>
              <a:t>10/21/2016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5702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0BF79-FAC6-4A96-8DE1-F7B82E2E1652}" type="datetimeFigureOut">
              <a:rPr lang="en-US" smtClean="0"/>
              <a:t>10/21/2016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264354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864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600200"/>
            <a:ext cx="5399314" cy="452573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6183086" y="1600200"/>
            <a:ext cx="5399314" cy="4525736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/>
            <a:endParaRPr lang="en-US" noProof="0" smtClean="0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R Hanas 2009 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31478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3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5.png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CBC48EC7-AF6A-48D3-8284-14BACBEBDD84}" type="datetimeFigureOut">
              <a:rPr lang="en-US" smtClean="0"/>
              <a:t>10/21/2016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954584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82" r:id="rId1"/>
    <p:sldLayoutId id="2147483783" r:id="rId2"/>
    <p:sldLayoutId id="2147483784" r:id="rId3"/>
    <p:sldLayoutId id="2147483785" r:id="rId4"/>
    <p:sldLayoutId id="2147483786" r:id="rId5"/>
    <p:sldLayoutId id="2147483787" r:id="rId6"/>
    <p:sldLayoutId id="2147483788" r:id="rId7"/>
    <p:sldLayoutId id="2147483789" r:id="rId8"/>
    <p:sldLayoutId id="2147483790" r:id="rId9"/>
    <p:sldLayoutId id="2147483791" r:id="rId10"/>
    <p:sldLayoutId id="2147483792" r:id="rId11"/>
    <p:sldLayoutId id="2147483793" r:id="rId12"/>
    <p:sldLayoutId id="2147483794" r:id="rId13"/>
    <p:sldLayoutId id="2147483795" r:id="rId14"/>
    <p:sldLayoutId id="2147483796" r:id="rId15"/>
    <p:sldLayoutId id="2147483797" r:id="rId16"/>
    <p:sldLayoutId id="2147483798" r:id="rId17"/>
    <p:sldLayoutId id="2147483799" r:id="rId18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8.emf"/><Relationship Id="rId4" Type="http://schemas.openxmlformats.org/officeDocument/2006/relationships/oleObject" Target="../embeddings/oleObject1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7" Type="http://schemas.openxmlformats.org/officeDocument/2006/relationships/image" Target="../media/image19.png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18.png"/><Relationship Id="rId4" Type="http://schemas.openxmlformats.org/officeDocument/2006/relationships/oleObject" Target="../embeddings/oleObject2.bin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20.png"/><Relationship Id="rId4" Type="http://schemas.openxmlformats.org/officeDocument/2006/relationships/oleObject" Target="../embeddings/oleObject4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smtClean="0"/>
              <a:t>DKA MANAGEMTNT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DR L N W MUNGAI</a:t>
            </a:r>
          </a:p>
          <a:p>
            <a:r>
              <a:rPr lang="en-GB" dirty="0" smtClean="0"/>
              <a:t>2016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490033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750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076450" y="140154"/>
            <a:ext cx="7981950" cy="451757"/>
          </a:xfrm>
          <a:ln w="12700">
            <a:miter lim="800000"/>
            <a:headEnd type="none" w="sm" len="sm"/>
            <a:tailEnd type="none" w="sm" len="sm"/>
          </a:ln>
        </p:spPr>
        <p:txBody>
          <a:bodyPr vert="horz" wrap="square" lIns="79997" tIns="39999" rIns="79997" bIns="39999" numCol="1" rtlCol="0" anchor="t" compatLnSpc="1">
            <a:prstTxWarp prst="textNoShape">
              <a:avLst/>
            </a:prstTxWarp>
            <a:normAutofit/>
          </a:bodyPr>
          <a:lstStyle/>
          <a:p>
            <a:pPr>
              <a:defRPr/>
            </a:pPr>
            <a:r>
              <a:rPr lang="sv-SE" sz="240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Water and salt replacement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53040">
              <a:defRPr/>
            </a:pPr>
            <a:r>
              <a:rPr lang="sv-SE" dirty="0">
                <a:latin typeface="Arial" pitchFamily="34" charset="0"/>
              </a:rPr>
              <a:t>R Hanas 2009 </a:t>
            </a:r>
          </a:p>
        </p:txBody>
      </p:sp>
      <p:sp>
        <p:nvSpPr>
          <p:cNvPr id="2197507" name="Rectangle 3"/>
          <p:cNvSpPr>
            <a:spLocks noChangeArrowheads="1"/>
          </p:cNvSpPr>
          <p:nvPr/>
        </p:nvSpPr>
        <p:spPr bwMode="auto">
          <a:xfrm>
            <a:off x="2002972" y="650422"/>
            <a:ext cx="8184697" cy="42020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80553" tIns="40276" rIns="80553" bIns="40276">
            <a:spAutoFit/>
          </a:bodyPr>
          <a:lstStyle/>
          <a:p>
            <a:pPr marL="327881" indent="-327881" defTabSz="340126">
              <a:tabLst>
                <a:tab pos="1666614" algn="l"/>
                <a:tab pos="3044800" algn="l"/>
              </a:tabLst>
              <a:defRPr/>
            </a:pPr>
            <a:endParaRPr lang="sv-SE" sz="2057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327881" indent="-327881" defTabSz="340126">
              <a:lnSpc>
                <a:spcPct val="110000"/>
              </a:lnSpc>
              <a:spcBef>
                <a:spcPct val="50000"/>
              </a:spcBef>
              <a:tabLst>
                <a:tab pos="1666614" algn="l"/>
                <a:tab pos="3044800" algn="l"/>
              </a:tabLst>
              <a:defRPr/>
            </a:pPr>
            <a:r>
              <a:rPr lang="en-US" sz="2057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</a:rPr>
              <a:t>➠</a:t>
            </a:r>
            <a:r>
              <a:rPr lang="sv-SE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</a:rPr>
              <a:t>	</a:t>
            </a:r>
            <a:r>
              <a:rPr lang="sv-SE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If needed</a:t>
            </a:r>
            <a:r>
              <a:rPr lang="sv-SE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, volume expansion to restore peripheral circulation (resuscitation) should begin immediately with an isotonic solution (0.9% saline or balanced solution such as Ringer's lactate) (E)</a:t>
            </a:r>
            <a:endParaRPr lang="sv-SE" dirty="0">
              <a:solidFill>
                <a:srgbClr val="FFFF33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</a:endParaRPr>
          </a:p>
          <a:p>
            <a:pPr marL="327881" indent="-327881" defTabSz="340126">
              <a:lnSpc>
                <a:spcPct val="110000"/>
              </a:lnSpc>
              <a:spcBef>
                <a:spcPct val="50000"/>
              </a:spcBef>
              <a:buClr>
                <a:srgbClr val="FF0B0B"/>
              </a:buClr>
              <a:tabLst>
                <a:tab pos="1666614" algn="l"/>
                <a:tab pos="3044800" algn="l"/>
              </a:tabLst>
              <a:defRPr/>
            </a:pPr>
            <a:r>
              <a:rPr lang="en-US" sz="2057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</a:rPr>
              <a:t>➠</a:t>
            </a:r>
            <a:r>
              <a:rPr lang="sv-SE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	… </a:t>
            </a:r>
            <a:r>
              <a:rPr lang="sv-SE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where it is clinically indicated</a:t>
            </a:r>
            <a:r>
              <a:rPr lang="sv-SE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, the volume typically is </a:t>
            </a:r>
            <a:r>
              <a:rPr lang="sv-SE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10-20 mL/kg over 1-2 hours,</a:t>
            </a:r>
            <a:r>
              <a:rPr lang="sv-SE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and may be repeated if necessary (E)</a:t>
            </a:r>
            <a:endParaRPr lang="sv-SE" sz="2400" dirty="0">
              <a:solidFill>
                <a:srgbClr val="47FF2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</a:endParaRPr>
          </a:p>
          <a:p>
            <a:pPr marL="327881" indent="-327881" defTabSz="340126">
              <a:lnSpc>
                <a:spcPct val="110000"/>
              </a:lnSpc>
              <a:spcBef>
                <a:spcPct val="50000"/>
              </a:spcBef>
              <a:buClr>
                <a:srgbClr val="FF0B0B"/>
              </a:buClr>
              <a:tabLst>
                <a:tab pos="1666614" algn="l"/>
                <a:tab pos="3044800" algn="l"/>
              </a:tabLst>
              <a:defRPr/>
            </a:pPr>
            <a:r>
              <a:rPr lang="en-US" sz="2057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</a:rPr>
              <a:t>➠</a:t>
            </a:r>
            <a:r>
              <a:rPr lang="en-US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 	Use 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crystalloid</a:t>
            </a:r>
            <a:r>
              <a:rPr lang="en-US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 not colloid (C)</a:t>
            </a:r>
          </a:p>
        </p:txBody>
      </p:sp>
      <p:sp>
        <p:nvSpPr>
          <p:cNvPr id="2197508" name="Rectangle 4"/>
          <p:cNvSpPr>
            <a:spLocks noChangeArrowheads="1"/>
          </p:cNvSpPr>
          <p:nvPr/>
        </p:nvSpPr>
        <p:spPr bwMode="auto">
          <a:xfrm>
            <a:off x="2002972" y="4384221"/>
            <a:ext cx="8184697" cy="22076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80553" tIns="40276" rIns="80553" bIns="40276">
            <a:spAutoFit/>
          </a:bodyPr>
          <a:lstStyle/>
          <a:p>
            <a:pPr marL="327881" indent="-327881" defTabSz="340126">
              <a:tabLst>
                <a:tab pos="1666614" algn="l"/>
                <a:tab pos="3044800" algn="l"/>
              </a:tabLst>
              <a:defRPr/>
            </a:pPr>
            <a:endParaRPr lang="sv-SE" sz="2057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327881" indent="-327881" defTabSz="340126">
              <a:lnSpc>
                <a:spcPct val="110000"/>
              </a:lnSpc>
              <a:spcBef>
                <a:spcPct val="50000"/>
              </a:spcBef>
              <a:buClr>
                <a:srgbClr val="FF0B0B"/>
              </a:buClr>
              <a:tabLst>
                <a:tab pos="1666614" algn="l"/>
                <a:tab pos="3044800" algn="l"/>
              </a:tabLst>
              <a:defRPr/>
            </a:pPr>
            <a:r>
              <a:rPr lang="en-US" sz="2057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</a:rPr>
              <a:t>➠</a:t>
            </a:r>
            <a:r>
              <a:rPr lang="en-US" sz="2400" i="1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 	Subsequent </a:t>
            </a:r>
            <a:r>
              <a:rPr lang="en-US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fluid management (deficit replacement) should be with 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0.9% saline or a balanced salt solution such as Ringer's lactate (or acetate) </a:t>
            </a:r>
            <a:r>
              <a:rPr lang="en-US" sz="2400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for at least 4-6 hours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 (C,E)</a:t>
            </a:r>
            <a:r>
              <a:rPr lang="en-US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.</a:t>
            </a:r>
            <a:r>
              <a:rPr lang="en-GB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 </a:t>
            </a:r>
            <a:endParaRPr lang="sv-SE" sz="2400" dirty="0">
              <a:solidFill>
                <a:srgbClr val="FFFF33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1431474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97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97508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0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076450" y="140154"/>
            <a:ext cx="7981950" cy="451757"/>
          </a:xfrm>
          <a:ln w="12700">
            <a:miter lim="800000"/>
            <a:headEnd type="none" w="sm" len="sm"/>
            <a:tailEnd type="none" w="sm" len="sm"/>
          </a:ln>
        </p:spPr>
        <p:txBody>
          <a:bodyPr vert="horz" wrap="square" lIns="79997" tIns="39999" rIns="79997" bIns="39999" numCol="1" rtlCol="0" anchor="t" compatLnSpc="1">
            <a:prstTxWarp prst="textNoShape">
              <a:avLst/>
            </a:prstTxWarp>
            <a:normAutofit/>
          </a:bodyPr>
          <a:lstStyle/>
          <a:p>
            <a:pPr>
              <a:defRPr/>
            </a:pPr>
            <a:r>
              <a:rPr lang="sv-SE" sz="240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Water and salt replacement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53040">
              <a:defRPr/>
            </a:pPr>
            <a:r>
              <a:rPr lang="sv-SE" dirty="0">
                <a:latin typeface="Arial" pitchFamily="34" charset="0"/>
              </a:rPr>
              <a:t>R Hanas 2009 </a:t>
            </a:r>
          </a:p>
        </p:txBody>
      </p:sp>
      <p:sp>
        <p:nvSpPr>
          <p:cNvPr id="2201603" name="Rectangle 3"/>
          <p:cNvSpPr>
            <a:spLocks noChangeArrowheads="1"/>
          </p:cNvSpPr>
          <p:nvPr/>
        </p:nvSpPr>
        <p:spPr bwMode="auto">
          <a:xfrm>
            <a:off x="2002972" y="650422"/>
            <a:ext cx="8184697" cy="27985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80553" tIns="40276" rIns="80553" bIns="40276">
            <a:spAutoFit/>
          </a:bodyPr>
          <a:lstStyle/>
          <a:p>
            <a:pPr marL="327881" indent="-327881" defTabSz="340126">
              <a:tabLst>
                <a:tab pos="1666614" algn="l"/>
                <a:tab pos="3044800" algn="l"/>
              </a:tabLst>
              <a:defRPr/>
            </a:pPr>
            <a:endParaRPr lang="sv-SE" sz="2057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327881" indent="-327881" defTabSz="340126">
              <a:lnSpc>
                <a:spcPct val="110000"/>
              </a:lnSpc>
              <a:spcBef>
                <a:spcPct val="50000"/>
              </a:spcBef>
              <a:tabLst>
                <a:tab pos="1666614" algn="l"/>
                <a:tab pos="3044800" algn="l"/>
              </a:tabLst>
              <a:defRPr/>
            </a:pPr>
            <a:r>
              <a:rPr lang="en-US" sz="2057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</a:rPr>
              <a:t>➠</a:t>
            </a:r>
            <a:r>
              <a:rPr lang="sv-SE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</a:rPr>
              <a:t>	</a:t>
            </a:r>
            <a:r>
              <a:rPr lang="sv-SE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Thereafter, deficit replacement should be with a solution that has a </a:t>
            </a:r>
            <a:r>
              <a:rPr lang="sv-SE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tonicity equal to or greater than 0.45% saline</a:t>
            </a:r>
            <a:r>
              <a:rPr lang="sv-SE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with added potassium </a:t>
            </a:r>
            <a:r>
              <a:rPr lang="sv-SE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chloride, </a:t>
            </a:r>
            <a:endParaRPr lang="sv-SE" dirty="0">
              <a:solidFill>
                <a:srgbClr val="47FF2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</a:endParaRPr>
          </a:p>
          <a:p>
            <a:pPr marL="327881" indent="-327881" defTabSz="340126">
              <a:lnSpc>
                <a:spcPct val="110000"/>
              </a:lnSpc>
              <a:spcBef>
                <a:spcPct val="50000"/>
              </a:spcBef>
              <a:buClr>
                <a:srgbClr val="FF0B0B"/>
              </a:buClr>
              <a:tabLst>
                <a:tab pos="1666614" algn="l"/>
                <a:tab pos="3044800" algn="l"/>
              </a:tabLst>
              <a:defRPr/>
            </a:pPr>
            <a:r>
              <a:rPr lang="en-US" sz="2057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</a:rPr>
              <a:t>➠</a:t>
            </a:r>
            <a:r>
              <a:rPr lang="en-US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 	The rate of IV fluid should be calculated to rehydrate 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evenly over at least 48 hours</a:t>
            </a:r>
            <a:r>
              <a:rPr lang="en-US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 (C,E).</a:t>
            </a:r>
            <a:r>
              <a:rPr lang="en-GB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</a:t>
            </a:r>
            <a:endParaRPr lang="sv-SE" sz="2400" dirty="0">
              <a:solidFill>
                <a:srgbClr val="FFFF33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</a:endParaRPr>
          </a:p>
        </p:txBody>
      </p:sp>
      <p:sp>
        <p:nvSpPr>
          <p:cNvPr id="2201604" name="Rectangle 4"/>
          <p:cNvSpPr>
            <a:spLocks noChangeArrowheads="1"/>
          </p:cNvSpPr>
          <p:nvPr/>
        </p:nvSpPr>
        <p:spPr bwMode="auto">
          <a:xfrm>
            <a:off x="2002972" y="3382736"/>
            <a:ext cx="8184697" cy="23922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80553" tIns="40276" rIns="80553" bIns="40276">
            <a:spAutoFit/>
          </a:bodyPr>
          <a:lstStyle/>
          <a:p>
            <a:pPr marL="327881" indent="-327881" defTabSz="340126">
              <a:tabLst>
                <a:tab pos="1666614" algn="l"/>
                <a:tab pos="3044800" algn="l"/>
              </a:tabLst>
              <a:defRPr/>
            </a:pPr>
            <a:endParaRPr lang="sv-SE" sz="2057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327881" indent="-327881" defTabSz="340126">
              <a:lnSpc>
                <a:spcPct val="110000"/>
              </a:lnSpc>
              <a:spcBef>
                <a:spcPct val="50000"/>
              </a:spcBef>
              <a:buClr>
                <a:srgbClr val="FF0B0B"/>
              </a:buClr>
              <a:tabLst>
                <a:tab pos="1666614" algn="l"/>
                <a:tab pos="3044800" algn="l"/>
              </a:tabLst>
              <a:defRPr/>
            </a:pPr>
            <a:r>
              <a:rPr lang="en-US" sz="2057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</a:rPr>
              <a:t>➠</a:t>
            </a:r>
            <a:r>
              <a:rPr lang="en-US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 	…infuse fluid each day at a rate 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rarely in excess of 1.5-2 times the usual daily maintenance</a:t>
            </a:r>
            <a:r>
              <a:rPr lang="en-US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 (E). </a:t>
            </a:r>
            <a:endParaRPr lang="en-US" sz="2400" dirty="0">
              <a:solidFill>
                <a:srgbClr val="47FF2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  <a:cs typeface="Times New Roman" pitchFamily="18" charset="0"/>
            </a:endParaRPr>
          </a:p>
          <a:p>
            <a:pPr marL="327881" indent="-327881" defTabSz="340126">
              <a:lnSpc>
                <a:spcPct val="110000"/>
              </a:lnSpc>
              <a:spcBef>
                <a:spcPct val="50000"/>
              </a:spcBef>
              <a:buClr>
                <a:srgbClr val="FF0B0B"/>
              </a:buClr>
              <a:tabLst>
                <a:tab pos="1666614" algn="l"/>
                <a:tab pos="3044800" algn="l"/>
              </a:tabLst>
              <a:defRPr/>
            </a:pPr>
            <a:r>
              <a:rPr lang="en-US" sz="2057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</a:rPr>
              <a:t>➠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 	Urinary losses should not be added</a:t>
            </a:r>
            <a:r>
              <a:rPr lang="en-US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 to the calculation of replacement fluid (E).</a:t>
            </a:r>
            <a:r>
              <a:rPr lang="en-GB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  </a:t>
            </a:r>
            <a:r>
              <a:rPr lang="en-GB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</a:t>
            </a:r>
            <a:endParaRPr lang="sv-SE" sz="2400" dirty="0">
              <a:solidFill>
                <a:srgbClr val="FFFF33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3608813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01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01604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774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076450" y="140154"/>
            <a:ext cx="7981950" cy="451757"/>
          </a:xfrm>
          <a:ln w="12700">
            <a:miter lim="800000"/>
            <a:headEnd type="none" w="sm" len="sm"/>
            <a:tailEnd type="none" w="sm" len="sm"/>
          </a:ln>
        </p:spPr>
        <p:txBody>
          <a:bodyPr vert="horz" wrap="square" lIns="79997" tIns="39999" rIns="79997" bIns="39999" numCol="1" rtlCol="0" anchor="t" compatLnSpc="1">
            <a:prstTxWarp prst="textNoShape">
              <a:avLst/>
            </a:prstTxWarp>
            <a:normAutofit/>
          </a:bodyPr>
          <a:lstStyle/>
          <a:p>
            <a:pPr>
              <a:defRPr/>
            </a:pPr>
            <a:r>
              <a:rPr lang="sv-SE" sz="240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Water and salt replacement</a:t>
            </a:r>
          </a:p>
        </p:txBody>
      </p:sp>
      <p:sp>
        <p:nvSpPr>
          <p:cNvPr id="4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53040">
              <a:defRPr/>
            </a:pPr>
            <a:r>
              <a:rPr lang="sv-SE" dirty="0">
                <a:latin typeface="Arial" pitchFamily="34" charset="0"/>
              </a:rPr>
              <a:t>R Hanas 2009 </a:t>
            </a:r>
          </a:p>
        </p:txBody>
      </p:sp>
      <p:sp>
        <p:nvSpPr>
          <p:cNvPr id="2207747" name="Rectangle 3"/>
          <p:cNvSpPr>
            <a:spLocks noChangeArrowheads="1"/>
          </p:cNvSpPr>
          <p:nvPr/>
        </p:nvSpPr>
        <p:spPr bwMode="auto">
          <a:xfrm>
            <a:off x="2002972" y="650422"/>
            <a:ext cx="8184697" cy="3611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80553" tIns="40276" rIns="80553" bIns="40276">
            <a:spAutoFit/>
          </a:bodyPr>
          <a:lstStyle/>
          <a:p>
            <a:pPr marL="327881" indent="-327881" defTabSz="340126">
              <a:tabLst>
                <a:tab pos="1666614" algn="l"/>
                <a:tab pos="3044800" algn="l"/>
              </a:tabLst>
              <a:defRPr/>
            </a:pPr>
            <a:endParaRPr lang="sv-SE" sz="2057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327881" indent="-327881" defTabSz="340126">
              <a:lnSpc>
                <a:spcPct val="110000"/>
              </a:lnSpc>
              <a:spcBef>
                <a:spcPct val="50000"/>
              </a:spcBef>
              <a:tabLst>
                <a:tab pos="1666614" algn="l"/>
                <a:tab pos="3044800" algn="l"/>
              </a:tabLst>
              <a:defRPr/>
            </a:pPr>
            <a:r>
              <a:rPr lang="en-US" sz="2057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</a:rPr>
              <a:t>➠</a:t>
            </a:r>
            <a:r>
              <a:rPr lang="sv-SE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</a:rPr>
              <a:t>	</a:t>
            </a:r>
            <a:r>
              <a:rPr lang="en-US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The 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sodium content of the fluid may need to be increased</a:t>
            </a:r>
            <a:r>
              <a:rPr lang="en-US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 if serum corrected sodium is low and does not rise appropriately as the plasma glucose concentration falls (C).</a:t>
            </a:r>
            <a:r>
              <a:rPr lang="en-GB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</a:t>
            </a:r>
            <a:endParaRPr lang="sv-SE" dirty="0">
              <a:solidFill>
                <a:srgbClr val="FFFF33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</a:endParaRPr>
          </a:p>
          <a:p>
            <a:pPr marL="327881" indent="-327881" defTabSz="340126">
              <a:lnSpc>
                <a:spcPct val="110000"/>
              </a:lnSpc>
              <a:spcBef>
                <a:spcPct val="50000"/>
              </a:spcBef>
              <a:buClr>
                <a:srgbClr val="FF0B0B"/>
              </a:buClr>
              <a:tabLst>
                <a:tab pos="1666614" algn="l"/>
                <a:tab pos="3044800" algn="l"/>
              </a:tabLst>
              <a:defRPr/>
            </a:pPr>
            <a:r>
              <a:rPr lang="en-US" sz="2057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</a:rPr>
              <a:t>➠</a:t>
            </a:r>
            <a:r>
              <a:rPr lang="en-US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 	The use of large amounts of 0.9% saline has been associated with the development of </a:t>
            </a:r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hyperchloremic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 metabolic acidosis (C).</a:t>
            </a:r>
            <a:r>
              <a:rPr lang="en-GB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 </a:t>
            </a:r>
            <a:r>
              <a:rPr lang="en-GB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</a:t>
            </a:r>
            <a:endParaRPr lang="sv-SE" sz="2400" dirty="0">
              <a:solidFill>
                <a:srgbClr val="FFFF33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098599"/>
      </p:ext>
    </p:extLst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955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076450" y="130630"/>
            <a:ext cx="7981950" cy="451757"/>
          </a:xfrm>
          <a:ln w="12700">
            <a:miter lim="800000"/>
            <a:headEnd type="none" w="sm" len="sm"/>
            <a:tailEnd type="none" w="sm" len="sm"/>
          </a:ln>
        </p:spPr>
        <p:txBody>
          <a:bodyPr vert="horz" wrap="square" lIns="79997" tIns="39999" rIns="79997" bIns="39999" numCol="1" rtlCol="0" anchor="t" compatLnSpc="1">
            <a:prstTxWarp prst="textNoShape">
              <a:avLst/>
            </a:prstTxWarp>
            <a:normAutofit/>
          </a:bodyPr>
          <a:lstStyle/>
          <a:p>
            <a:pPr>
              <a:defRPr/>
            </a:pPr>
            <a:r>
              <a:rPr lang="sv-SE" sz="240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Estimated dehydration</a:t>
            </a:r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53040">
              <a:defRPr/>
            </a:pPr>
            <a:r>
              <a:rPr lang="sv-SE" dirty="0">
                <a:latin typeface="Arial" pitchFamily="34" charset="0"/>
              </a:rPr>
              <a:t>R Hanas 2009 </a:t>
            </a:r>
          </a:p>
        </p:txBody>
      </p:sp>
      <p:sp>
        <p:nvSpPr>
          <p:cNvPr id="2199555" name="Rectangle 3"/>
          <p:cNvSpPr>
            <a:spLocks noChangeArrowheads="1"/>
          </p:cNvSpPr>
          <p:nvPr/>
        </p:nvSpPr>
        <p:spPr bwMode="auto">
          <a:xfrm>
            <a:off x="1952625" y="530679"/>
            <a:ext cx="8533039" cy="17284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60" tIns="46030" rIns="92060" bIns="46030">
            <a:spAutoFit/>
          </a:bodyPr>
          <a:lstStyle/>
          <a:p>
            <a:pPr marL="482978" indent="-482978" defTabSz="379580">
              <a:lnSpc>
                <a:spcPct val="110000"/>
              </a:lnSpc>
              <a:spcBef>
                <a:spcPct val="30000"/>
              </a:spcBef>
              <a:tabLst>
                <a:tab pos="482978" algn="l"/>
                <a:tab pos="952350" algn="l"/>
                <a:tab pos="2285641" algn="l"/>
                <a:tab pos="3618932" algn="l"/>
                <a:tab pos="7809272" algn="l"/>
              </a:tabLst>
              <a:defRPr/>
            </a:pPr>
            <a:endParaRPr lang="sv-SE" sz="1371" dirty="0">
              <a:solidFill>
                <a:srgbClr val="FFFF33"/>
              </a:solidFill>
              <a:latin typeface="Helvetica" pitchFamily="34" charset="0"/>
            </a:endParaRPr>
          </a:p>
          <a:p>
            <a:pPr marL="482978" indent="-482978" defTabSz="379580">
              <a:lnSpc>
                <a:spcPct val="110000"/>
              </a:lnSpc>
              <a:spcBef>
                <a:spcPct val="50000"/>
              </a:spcBef>
              <a:buClr>
                <a:srgbClr val="FF0B0B"/>
              </a:buClr>
              <a:tabLst>
                <a:tab pos="482978" algn="l"/>
                <a:tab pos="952350" algn="l"/>
                <a:tab pos="2285641" algn="l"/>
                <a:tab pos="3618932" algn="l"/>
                <a:tab pos="7809272" algn="l"/>
              </a:tabLst>
              <a:defRPr/>
            </a:pPr>
            <a:r>
              <a:rPr lang="en-US" sz="2057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</a:rPr>
              <a:t>➠</a:t>
            </a:r>
            <a:r>
              <a:rPr lang="sv-SE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	Not everyone has 10% dehydration! </a:t>
            </a:r>
            <a:br>
              <a:rPr lang="sv-SE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</a:br>
            <a:r>
              <a:rPr lang="sv-SE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In average 7.4% (1-22%) in 231 patients (10 mo.-20 y.,</a:t>
            </a:r>
            <a:br>
              <a:rPr lang="sv-SE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</a:br>
            <a:r>
              <a:rPr lang="sv-SE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25% new onset). 	</a:t>
            </a:r>
            <a:r>
              <a:rPr lang="sv-SE" sz="1371" dirty="0">
                <a:solidFill>
                  <a:srgbClr val="FFFF33"/>
                </a:solidFill>
                <a:latin typeface="Helvetica" pitchFamily="34" charset="0"/>
              </a:rPr>
              <a:t>Harris G et al. Arch Ped Adolesc Med 1994;148:1046-52.</a:t>
            </a:r>
            <a:r>
              <a:rPr lang="sv-SE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elvetica" pitchFamily="34" charset="0"/>
              </a:rPr>
              <a:t> 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1952625" y="2305050"/>
            <a:ext cx="8543925" cy="4169229"/>
            <a:chOff x="270" y="1500"/>
            <a:chExt cx="5382" cy="2627"/>
          </a:xfrm>
        </p:grpSpPr>
        <p:pic>
          <p:nvPicPr>
            <p:cNvPr id="29703" name="Picture 5" descr="T:\@tif\ARTIKEL\koves.tif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6" y="1500"/>
              <a:ext cx="2544" cy="16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9704" name="Text Box 6"/>
            <p:cNvSpPr txBox="1">
              <a:spLocks noChangeArrowheads="1"/>
            </p:cNvSpPr>
            <p:nvPr/>
          </p:nvSpPr>
          <p:spPr bwMode="auto">
            <a:xfrm>
              <a:off x="3394" y="2859"/>
              <a:ext cx="1724" cy="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104492" tIns="52246" rIns="104492" bIns="52246">
              <a:spAutoFit/>
            </a:bodyPr>
            <a:lstStyle>
              <a:lvl1pPr defTabSz="1217613">
                <a:defRPr sz="2000">
                  <a:solidFill>
                    <a:srgbClr val="FF2626"/>
                  </a:solidFill>
                  <a:latin typeface="Dixieland" pitchFamily="34" charset="2"/>
                </a:defRPr>
              </a:lvl1pPr>
              <a:lvl2pPr marL="742950" indent="-285750" defTabSz="1217613">
                <a:defRPr sz="2000">
                  <a:solidFill>
                    <a:srgbClr val="FF2626"/>
                  </a:solidFill>
                  <a:latin typeface="Dixieland" pitchFamily="34" charset="2"/>
                </a:defRPr>
              </a:lvl2pPr>
              <a:lvl3pPr marL="1143000" indent="-228600" defTabSz="1217613">
                <a:defRPr sz="2000">
                  <a:solidFill>
                    <a:srgbClr val="FF2626"/>
                  </a:solidFill>
                  <a:latin typeface="Dixieland" pitchFamily="34" charset="2"/>
                </a:defRPr>
              </a:lvl3pPr>
              <a:lvl4pPr marL="1600200" indent="-228600" defTabSz="1217613">
                <a:defRPr sz="2000">
                  <a:solidFill>
                    <a:srgbClr val="FF2626"/>
                  </a:solidFill>
                  <a:latin typeface="Dixieland" pitchFamily="34" charset="2"/>
                </a:defRPr>
              </a:lvl4pPr>
              <a:lvl5pPr marL="2057400" indent="-228600" defTabSz="1217613">
                <a:defRPr sz="2000">
                  <a:solidFill>
                    <a:srgbClr val="FF2626"/>
                  </a:solidFill>
                  <a:latin typeface="Dixieland" pitchFamily="34" charset="2"/>
                </a:defRPr>
              </a:lvl5pPr>
              <a:lvl6pPr marL="2514600" indent="-228600" defTabSz="1217613" eaLnBrk="0" fontAlgn="base" hangingPunct="0">
                <a:lnSpc>
                  <a:spcPct val="60000"/>
                </a:lnSpc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FF2626"/>
                  </a:solidFill>
                  <a:latin typeface="Dixieland" pitchFamily="34" charset="2"/>
                </a:defRPr>
              </a:lvl6pPr>
              <a:lvl7pPr marL="2971800" indent="-228600" defTabSz="1217613" eaLnBrk="0" fontAlgn="base" hangingPunct="0">
                <a:lnSpc>
                  <a:spcPct val="60000"/>
                </a:lnSpc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FF2626"/>
                  </a:solidFill>
                  <a:latin typeface="Dixieland" pitchFamily="34" charset="2"/>
                </a:defRPr>
              </a:lvl7pPr>
              <a:lvl8pPr marL="3429000" indent="-228600" defTabSz="1217613" eaLnBrk="0" fontAlgn="base" hangingPunct="0">
                <a:lnSpc>
                  <a:spcPct val="60000"/>
                </a:lnSpc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FF2626"/>
                  </a:solidFill>
                  <a:latin typeface="Dixieland" pitchFamily="34" charset="2"/>
                </a:defRPr>
              </a:lvl8pPr>
              <a:lvl9pPr marL="3886200" indent="-228600" defTabSz="1217613" eaLnBrk="0" fontAlgn="base" hangingPunct="0">
                <a:lnSpc>
                  <a:spcPct val="60000"/>
                </a:lnSpc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FF2626"/>
                  </a:solidFill>
                  <a:latin typeface="Dixieland" pitchFamily="34" charset="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</a:pPr>
              <a:r>
                <a:rPr lang="en-US" altLang="en-US" sz="1371">
                  <a:solidFill>
                    <a:srgbClr val="FFFF00"/>
                  </a:solidFill>
                  <a:latin typeface="Arial" panose="020B0604020202020204" pitchFamily="34" charset="0"/>
                </a:rPr>
                <a:t>Koves IH, Neutze J et al. Diabetes Care 2004;27:2485-7.</a:t>
              </a:r>
            </a:p>
          </p:txBody>
        </p:sp>
        <p:sp>
          <p:nvSpPr>
            <p:cNvPr id="2199559" name="Rectangle 7"/>
            <p:cNvSpPr>
              <a:spLocks noChangeArrowheads="1"/>
            </p:cNvSpPr>
            <p:nvPr/>
          </p:nvSpPr>
          <p:spPr bwMode="auto">
            <a:xfrm>
              <a:off x="270" y="2968"/>
              <a:ext cx="5382" cy="11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0" tIns="46035" rIns="92070" bIns="46035">
              <a:spAutoFit/>
            </a:bodyPr>
            <a:lstStyle/>
            <a:p>
              <a:pPr marL="482978" indent="-482978" defTabSz="379580">
                <a:lnSpc>
                  <a:spcPct val="110000"/>
                </a:lnSpc>
                <a:spcBef>
                  <a:spcPct val="30000"/>
                </a:spcBef>
                <a:tabLst>
                  <a:tab pos="482978" algn="l"/>
                  <a:tab pos="952350" algn="l"/>
                  <a:tab pos="2285641" algn="l"/>
                  <a:tab pos="3618932" algn="l"/>
                  <a:tab pos="7809272" algn="l"/>
                </a:tabLst>
                <a:defRPr/>
              </a:pPr>
              <a:endParaRPr lang="sv-SE" sz="1371" dirty="0">
                <a:solidFill>
                  <a:srgbClr val="FFFF33"/>
                </a:solidFill>
                <a:latin typeface="Helvetica" pitchFamily="34" charset="0"/>
              </a:endParaRPr>
            </a:p>
            <a:p>
              <a:pPr marL="482978" indent="-482978" defTabSz="379580">
                <a:lnSpc>
                  <a:spcPct val="110000"/>
                </a:lnSpc>
                <a:spcBef>
                  <a:spcPct val="40000"/>
                </a:spcBef>
                <a:buClr>
                  <a:srgbClr val="FF0B0B"/>
                </a:buClr>
                <a:tabLst>
                  <a:tab pos="482978" algn="l"/>
                  <a:tab pos="952350" algn="l"/>
                  <a:tab pos="2285641" algn="l"/>
                  <a:tab pos="3618932" algn="l"/>
                  <a:tab pos="7809272" algn="l"/>
                </a:tabLst>
                <a:defRPr/>
              </a:pPr>
              <a:r>
                <a:rPr lang="en-US" sz="2057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 Unicode MS" pitchFamily="34" charset="-128"/>
                </a:rPr>
                <a:t>➠</a:t>
              </a:r>
              <a:r>
                <a:rPr lang="sv-SE" sz="2400" dirty="0">
                  <a:solidFill>
                    <a:srgbClr val="FFFF33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itchFamily="34" charset="0"/>
                </a:rPr>
                <a:t> 	In average 8.7% dehydration</a:t>
              </a:r>
            </a:p>
            <a:p>
              <a:pPr marL="482978" indent="-482978" defTabSz="379580">
                <a:lnSpc>
                  <a:spcPct val="110000"/>
                </a:lnSpc>
                <a:spcBef>
                  <a:spcPct val="40000"/>
                </a:spcBef>
                <a:buClr>
                  <a:srgbClr val="FF0B0B"/>
                </a:buClr>
                <a:tabLst>
                  <a:tab pos="482978" algn="l"/>
                  <a:tab pos="952350" algn="l"/>
                  <a:tab pos="2285641" algn="l"/>
                  <a:tab pos="3618932" algn="l"/>
                  <a:tab pos="7809272" algn="l"/>
                </a:tabLst>
                <a:defRPr/>
              </a:pPr>
              <a:r>
                <a:rPr lang="en-US" sz="2057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 Unicode MS" pitchFamily="34" charset="-128"/>
                </a:rPr>
                <a:t>➠</a:t>
              </a:r>
              <a:r>
                <a:rPr lang="sv-SE" sz="2400" dirty="0">
                  <a:solidFill>
                    <a:srgbClr val="FFFF33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itchFamily="34" charset="0"/>
                </a:rPr>
                <a:t> 	None of the usual clinical parameters were found to be good predictors of dehydration in DKA.	</a:t>
              </a:r>
            </a:p>
          </p:txBody>
        </p:sp>
      </p:grpSp>
      <p:sp>
        <p:nvSpPr>
          <p:cNvPr id="2199560" name="Oval 8"/>
          <p:cNvSpPr>
            <a:spLocks noChangeArrowheads="1"/>
          </p:cNvSpPr>
          <p:nvPr/>
        </p:nvSpPr>
        <p:spPr bwMode="auto">
          <a:xfrm rot="20087304">
            <a:off x="4280292" y="2471249"/>
            <a:ext cx="224191" cy="445934"/>
          </a:xfrm>
          <a:prstGeom prst="ellipse">
            <a:avLst/>
          </a:prstGeom>
          <a:noFill/>
          <a:ln w="28575">
            <a:solidFill>
              <a:srgbClr val="FF0002"/>
            </a:solidFill>
            <a:round/>
            <a:headEnd/>
            <a:tailEnd/>
          </a:ln>
          <a:effectLst/>
        </p:spPr>
        <p:txBody>
          <a:bodyPr wrap="none" lIns="78913" tIns="39457" rIns="78913" bIns="39457" anchor="ctr">
            <a:spAutoFit/>
          </a:bodyPr>
          <a:lstStyle/>
          <a:p>
            <a:pPr>
              <a:defRPr/>
            </a:pPr>
            <a:endParaRPr lang="en-US" sz="1543"/>
          </a:p>
        </p:txBody>
      </p:sp>
    </p:spTree>
    <p:extLst>
      <p:ext uri="{BB962C8B-B14F-4D97-AF65-F5344CB8AC3E}">
        <p14:creationId xmlns:p14="http://schemas.microsoft.com/office/powerpoint/2010/main" val="357490011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99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9956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36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105027" y="149680"/>
            <a:ext cx="7981950" cy="451757"/>
          </a:xfrm>
          <a:ln w="12700">
            <a:miter lim="800000"/>
            <a:headEnd type="none" w="sm" len="sm"/>
            <a:tailEnd type="none" w="sm" len="sm"/>
          </a:ln>
        </p:spPr>
        <p:txBody>
          <a:bodyPr vert="horz" wrap="square" lIns="79997" tIns="39999" rIns="79997" bIns="39999" numCol="1" rtlCol="0" anchor="t" compatLnSpc="1">
            <a:prstTxWarp prst="textNoShape">
              <a:avLst/>
            </a:prstTxWarp>
            <a:normAutofit/>
          </a:bodyPr>
          <a:lstStyle/>
          <a:p>
            <a:pPr>
              <a:defRPr/>
            </a:pPr>
            <a:r>
              <a:rPr lang="sv-SE" sz="2400">
                <a:solidFill>
                  <a:srgbClr val="FFFF0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Fluid management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53040">
              <a:defRPr/>
            </a:pPr>
            <a:r>
              <a:rPr lang="sv-SE" dirty="0">
                <a:latin typeface="Arial" pitchFamily="34" charset="0"/>
              </a:rPr>
              <a:t>R Hanas 2009 </a:t>
            </a:r>
          </a:p>
        </p:txBody>
      </p:sp>
      <p:sp>
        <p:nvSpPr>
          <p:cNvPr id="2203651" name="Rectangle 3"/>
          <p:cNvSpPr>
            <a:spLocks noChangeArrowheads="1"/>
          </p:cNvSpPr>
          <p:nvPr/>
        </p:nvSpPr>
        <p:spPr bwMode="auto">
          <a:xfrm>
            <a:off x="7640412" y="1227365"/>
            <a:ext cx="2484664" cy="30615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60" tIns="46030" rIns="92060" bIns="46030">
            <a:spAutoFit/>
          </a:bodyPr>
          <a:lstStyle/>
          <a:p>
            <a:pPr marL="482978" indent="-482978" defTabSz="379580">
              <a:lnSpc>
                <a:spcPct val="110000"/>
              </a:lnSpc>
              <a:spcBef>
                <a:spcPct val="30000"/>
              </a:spcBef>
              <a:tabLst>
                <a:tab pos="482978" algn="l"/>
                <a:tab pos="952350" algn="l"/>
                <a:tab pos="2285641" algn="l"/>
                <a:tab pos="3618932" algn="l"/>
                <a:tab pos="7809272" algn="l"/>
              </a:tabLst>
              <a:defRPr/>
            </a:pPr>
            <a:endParaRPr lang="sv-SE" sz="1371" dirty="0">
              <a:solidFill>
                <a:srgbClr val="FFFF33"/>
              </a:solidFill>
              <a:latin typeface="Helvetica" pitchFamily="34" charset="0"/>
            </a:endParaRPr>
          </a:p>
          <a:p>
            <a:pPr marL="482978" indent="-482978" defTabSz="379580">
              <a:lnSpc>
                <a:spcPct val="110000"/>
              </a:lnSpc>
              <a:spcBef>
                <a:spcPct val="50000"/>
              </a:spcBef>
              <a:buClr>
                <a:srgbClr val="FF0B0B"/>
              </a:buClr>
              <a:tabLst>
                <a:tab pos="482978" algn="l"/>
                <a:tab pos="952350" algn="l"/>
                <a:tab pos="2285641" algn="l"/>
                <a:tab pos="3618932" algn="l"/>
                <a:tab pos="7809272" algn="l"/>
              </a:tabLst>
              <a:defRPr/>
            </a:pPr>
            <a:r>
              <a:rPr lang="en-US" sz="2057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</a:rPr>
              <a:t>➠</a:t>
            </a:r>
            <a:r>
              <a:rPr lang="sv-SE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elvetica" pitchFamily="34" charset="0"/>
              </a:rPr>
              <a:t> 	Tables are safer than calculations in the middle of the night!</a:t>
            </a:r>
            <a:endParaRPr lang="sv-SE" sz="1371" dirty="0">
              <a:solidFill>
                <a:srgbClr val="FFFF33"/>
              </a:solidFill>
              <a:latin typeface="Helvetica" pitchFamily="34" charset="0"/>
            </a:endParaRPr>
          </a:p>
          <a:p>
            <a:pPr marL="482978" indent="-482978" defTabSz="379580">
              <a:lnSpc>
                <a:spcPct val="110000"/>
              </a:lnSpc>
              <a:spcBef>
                <a:spcPct val="50000"/>
              </a:spcBef>
              <a:buClr>
                <a:srgbClr val="FF0B0B"/>
              </a:buClr>
              <a:tabLst>
                <a:tab pos="482978" algn="l"/>
                <a:tab pos="952350" algn="l"/>
                <a:tab pos="2285641" algn="l"/>
                <a:tab pos="3618932" algn="l"/>
                <a:tab pos="7809272" algn="l"/>
              </a:tabLst>
              <a:defRPr/>
            </a:pPr>
            <a:endParaRPr lang="sv-SE" sz="3171" baseline="-25000" dirty="0">
              <a:solidFill>
                <a:srgbClr val="FFFF33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Helvetica" pitchFamily="34" charset="0"/>
            </a:endParaRPr>
          </a:p>
        </p:txBody>
      </p:sp>
      <p:pic>
        <p:nvPicPr>
          <p:cNvPr id="3072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4512" y="1031422"/>
            <a:ext cx="4970689" cy="5260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6" name="Rectangle 5"/>
          <p:cNvSpPr>
            <a:spLocks noChangeArrowheads="1"/>
          </p:cNvSpPr>
          <p:nvPr/>
        </p:nvSpPr>
        <p:spPr bwMode="auto">
          <a:xfrm>
            <a:off x="7667625" y="5689147"/>
            <a:ext cx="2400300" cy="72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60" tIns="46030" rIns="92060" bIns="46030">
            <a:spAutoFit/>
          </a:bodyPr>
          <a:lstStyle>
            <a:lvl1pPr defTabSz="441325">
              <a:tabLst>
                <a:tab pos="561975" algn="l"/>
                <a:tab pos="4340225" algn="l"/>
                <a:tab pos="6116638" algn="l"/>
                <a:tab pos="9110663" algn="l"/>
              </a:tabLst>
              <a:defRPr sz="2000">
                <a:solidFill>
                  <a:srgbClr val="FF2626"/>
                </a:solidFill>
                <a:latin typeface="Dixieland" pitchFamily="34" charset="2"/>
              </a:defRPr>
            </a:lvl1pPr>
            <a:lvl2pPr marL="742950" indent="-285750" defTabSz="441325">
              <a:tabLst>
                <a:tab pos="561975" algn="l"/>
                <a:tab pos="4340225" algn="l"/>
                <a:tab pos="6116638" algn="l"/>
                <a:tab pos="9110663" algn="l"/>
              </a:tabLst>
              <a:defRPr sz="2000">
                <a:solidFill>
                  <a:srgbClr val="FF2626"/>
                </a:solidFill>
                <a:latin typeface="Dixieland" pitchFamily="34" charset="2"/>
              </a:defRPr>
            </a:lvl2pPr>
            <a:lvl3pPr marL="1143000" indent="-228600" defTabSz="441325">
              <a:tabLst>
                <a:tab pos="561975" algn="l"/>
                <a:tab pos="4340225" algn="l"/>
                <a:tab pos="6116638" algn="l"/>
                <a:tab pos="9110663" algn="l"/>
              </a:tabLst>
              <a:defRPr sz="2000">
                <a:solidFill>
                  <a:srgbClr val="FF2626"/>
                </a:solidFill>
                <a:latin typeface="Dixieland" pitchFamily="34" charset="2"/>
              </a:defRPr>
            </a:lvl3pPr>
            <a:lvl4pPr marL="1600200" indent="-228600" defTabSz="441325">
              <a:tabLst>
                <a:tab pos="561975" algn="l"/>
                <a:tab pos="4340225" algn="l"/>
                <a:tab pos="6116638" algn="l"/>
                <a:tab pos="9110663" algn="l"/>
              </a:tabLst>
              <a:defRPr sz="2000">
                <a:solidFill>
                  <a:srgbClr val="FF2626"/>
                </a:solidFill>
                <a:latin typeface="Dixieland" pitchFamily="34" charset="2"/>
              </a:defRPr>
            </a:lvl4pPr>
            <a:lvl5pPr marL="2057400" indent="-228600" defTabSz="441325">
              <a:tabLst>
                <a:tab pos="561975" algn="l"/>
                <a:tab pos="4340225" algn="l"/>
                <a:tab pos="6116638" algn="l"/>
                <a:tab pos="9110663" algn="l"/>
              </a:tabLst>
              <a:defRPr sz="2000">
                <a:solidFill>
                  <a:srgbClr val="FF2626"/>
                </a:solidFill>
                <a:latin typeface="Dixieland" pitchFamily="34" charset="2"/>
              </a:defRPr>
            </a:lvl5pPr>
            <a:lvl6pPr marL="2514600" indent="-228600" defTabSz="441325" eaLnBrk="0" fontAlgn="base" hangingPunct="0">
              <a:lnSpc>
                <a:spcPct val="60000"/>
              </a:lnSpc>
              <a:spcBef>
                <a:spcPct val="0"/>
              </a:spcBef>
              <a:spcAft>
                <a:spcPct val="0"/>
              </a:spcAft>
              <a:tabLst>
                <a:tab pos="561975" algn="l"/>
                <a:tab pos="4340225" algn="l"/>
                <a:tab pos="6116638" algn="l"/>
                <a:tab pos="9110663" algn="l"/>
              </a:tabLst>
              <a:defRPr sz="2000">
                <a:solidFill>
                  <a:srgbClr val="FF2626"/>
                </a:solidFill>
                <a:latin typeface="Dixieland" pitchFamily="34" charset="2"/>
              </a:defRPr>
            </a:lvl6pPr>
            <a:lvl7pPr marL="2971800" indent="-228600" defTabSz="441325" eaLnBrk="0" fontAlgn="base" hangingPunct="0">
              <a:lnSpc>
                <a:spcPct val="60000"/>
              </a:lnSpc>
              <a:spcBef>
                <a:spcPct val="0"/>
              </a:spcBef>
              <a:spcAft>
                <a:spcPct val="0"/>
              </a:spcAft>
              <a:tabLst>
                <a:tab pos="561975" algn="l"/>
                <a:tab pos="4340225" algn="l"/>
                <a:tab pos="6116638" algn="l"/>
                <a:tab pos="9110663" algn="l"/>
              </a:tabLst>
              <a:defRPr sz="2000">
                <a:solidFill>
                  <a:srgbClr val="FF2626"/>
                </a:solidFill>
                <a:latin typeface="Dixieland" pitchFamily="34" charset="2"/>
              </a:defRPr>
            </a:lvl7pPr>
            <a:lvl8pPr marL="3429000" indent="-228600" defTabSz="441325" eaLnBrk="0" fontAlgn="base" hangingPunct="0">
              <a:lnSpc>
                <a:spcPct val="60000"/>
              </a:lnSpc>
              <a:spcBef>
                <a:spcPct val="0"/>
              </a:spcBef>
              <a:spcAft>
                <a:spcPct val="0"/>
              </a:spcAft>
              <a:tabLst>
                <a:tab pos="561975" algn="l"/>
                <a:tab pos="4340225" algn="l"/>
                <a:tab pos="6116638" algn="l"/>
                <a:tab pos="9110663" algn="l"/>
              </a:tabLst>
              <a:defRPr sz="2000">
                <a:solidFill>
                  <a:srgbClr val="FF2626"/>
                </a:solidFill>
                <a:latin typeface="Dixieland" pitchFamily="34" charset="2"/>
              </a:defRPr>
            </a:lvl8pPr>
            <a:lvl9pPr marL="3886200" indent="-228600" defTabSz="441325" eaLnBrk="0" fontAlgn="base" hangingPunct="0">
              <a:lnSpc>
                <a:spcPct val="60000"/>
              </a:lnSpc>
              <a:spcBef>
                <a:spcPct val="0"/>
              </a:spcBef>
              <a:spcAft>
                <a:spcPct val="0"/>
              </a:spcAft>
              <a:tabLst>
                <a:tab pos="561975" algn="l"/>
                <a:tab pos="4340225" algn="l"/>
                <a:tab pos="6116638" algn="l"/>
                <a:tab pos="9110663" algn="l"/>
              </a:tabLst>
              <a:defRPr sz="2000">
                <a:solidFill>
                  <a:srgbClr val="FF2626"/>
                </a:solidFill>
                <a:latin typeface="Dixieland" pitchFamily="34" charset="2"/>
              </a:defRPr>
            </a:lvl9pPr>
          </a:lstStyle>
          <a:p>
            <a:pPr>
              <a:spcAft>
                <a:spcPts val="504"/>
              </a:spcAft>
            </a:pPr>
            <a:r>
              <a:rPr lang="sv-SE" altLang="en-US" sz="1371">
                <a:solidFill>
                  <a:srgbClr val="FFFF33"/>
                </a:solidFill>
                <a:latin typeface="Helvetica" panose="020B0604020202020204" pitchFamily="34" charset="0"/>
              </a:rPr>
              <a:t>Darrow DC, Ped Clin North Am 1959 &amp; Talbot FB, Am J Dis Child 1938</a:t>
            </a:r>
          </a:p>
        </p:txBody>
      </p:sp>
    </p:spTree>
    <p:extLst>
      <p:ext uri="{BB962C8B-B14F-4D97-AF65-F5344CB8AC3E}">
        <p14:creationId xmlns:p14="http://schemas.microsoft.com/office/powerpoint/2010/main" val="2709202429"/>
      </p:ext>
    </p:extLst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56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105027" y="149680"/>
            <a:ext cx="7981950" cy="451757"/>
          </a:xfrm>
          <a:ln w="12700">
            <a:miter lim="800000"/>
            <a:headEnd type="none" w="sm" len="sm"/>
            <a:tailEnd type="none" w="sm" len="sm"/>
          </a:ln>
        </p:spPr>
        <p:txBody>
          <a:bodyPr vert="horz" wrap="square" lIns="79997" tIns="39999" rIns="79997" bIns="39999" numCol="1" rtlCol="0" anchor="t" compatLnSpc="1">
            <a:prstTxWarp prst="textNoShape">
              <a:avLst/>
            </a:prstTxWarp>
            <a:normAutofit/>
          </a:bodyPr>
          <a:lstStyle/>
          <a:p>
            <a:pPr>
              <a:defRPr/>
            </a:pPr>
            <a:r>
              <a:rPr lang="sv-SE" sz="2400">
                <a:solidFill>
                  <a:srgbClr val="FFFF0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Fluid management – 10% dehydration</a:t>
            </a:r>
          </a:p>
        </p:txBody>
      </p:sp>
      <p:sp>
        <p:nvSpPr>
          <p:cNvPr id="1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53040">
              <a:defRPr/>
            </a:pPr>
            <a:r>
              <a:rPr lang="sv-SE" dirty="0">
                <a:latin typeface="Arial" pitchFamily="34" charset="0"/>
              </a:rPr>
              <a:t>R Hanas 2009 </a:t>
            </a:r>
          </a:p>
        </p:txBody>
      </p:sp>
      <p:graphicFrame>
        <p:nvGraphicFramePr>
          <p:cNvPr id="1026" name="Object 4"/>
          <p:cNvGraphicFramePr>
            <a:graphicFrameLocks noChangeAspect="1"/>
          </p:cNvGraphicFramePr>
          <p:nvPr/>
        </p:nvGraphicFramePr>
        <p:xfrm>
          <a:off x="2196193" y="1002847"/>
          <a:ext cx="4846864" cy="53693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Worksheet" r:id="rId4" imgW="6001110" imgH="6648845" progId="Excel.Sheet.8">
                  <p:embed/>
                </p:oleObj>
              </mc:Choice>
              <mc:Fallback>
                <p:oleObj name="Worksheet" r:id="rId4" imgW="6001110" imgH="6648845" progId="Excel.Shee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96193" y="1002847"/>
                        <a:ext cx="4846864" cy="536937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CFDC6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107763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  <a:ext uri="{53640926-AAD7-44D8-BBD7-CCE9431645EC}">
                          <a14:shadowObscured xmlns:a14="http://schemas.microsoft.com/office/drawing/2010/main" val="1"/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05706" name="Rectangle 10"/>
          <p:cNvSpPr>
            <a:spLocks noChangeArrowheads="1"/>
          </p:cNvSpPr>
          <p:nvPr/>
        </p:nvSpPr>
        <p:spPr bwMode="auto">
          <a:xfrm>
            <a:off x="7354661" y="936172"/>
            <a:ext cx="2808514" cy="43033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60" tIns="46030" rIns="92060" bIns="46030">
            <a:spAutoFit/>
          </a:bodyPr>
          <a:lstStyle/>
          <a:p>
            <a:pPr marL="482978" indent="-482978" defTabSz="379580">
              <a:lnSpc>
                <a:spcPct val="110000"/>
              </a:lnSpc>
              <a:spcBef>
                <a:spcPct val="30000"/>
              </a:spcBef>
              <a:tabLst>
                <a:tab pos="482978" algn="l"/>
                <a:tab pos="952350" algn="l"/>
                <a:tab pos="2285641" algn="l"/>
                <a:tab pos="3618932" algn="l"/>
                <a:tab pos="7809272" algn="l"/>
              </a:tabLst>
              <a:defRPr/>
            </a:pPr>
            <a:r>
              <a:rPr lang="sv-SE" sz="1371" dirty="0">
                <a:solidFill>
                  <a:srgbClr val="FFFF33"/>
                </a:solidFill>
                <a:latin typeface="Helvetica" pitchFamily="34" charset="0"/>
              </a:rPr>
              <a:t>	</a:t>
            </a:r>
            <a:r>
              <a:rPr lang="sv-SE" sz="2400" dirty="0">
                <a:solidFill>
                  <a:schemeClr val="bg1"/>
                </a:solidFill>
                <a:latin typeface="Arial" pitchFamily="34" charset="0"/>
              </a:rPr>
              <a:t>ISPAD 2000:</a:t>
            </a:r>
          </a:p>
          <a:p>
            <a:pPr marL="482978" indent="-482978" defTabSz="379580">
              <a:lnSpc>
                <a:spcPct val="110000"/>
              </a:lnSpc>
              <a:spcBef>
                <a:spcPct val="50000"/>
              </a:spcBef>
              <a:buClr>
                <a:srgbClr val="FF0B0B"/>
              </a:buClr>
              <a:tabLst>
                <a:tab pos="482978" algn="l"/>
                <a:tab pos="952350" algn="l"/>
                <a:tab pos="2285641" algn="l"/>
                <a:tab pos="3618932" algn="l"/>
                <a:tab pos="7809272" algn="l"/>
              </a:tabLst>
              <a:defRPr/>
            </a:pPr>
            <a:r>
              <a:rPr lang="en-US" sz="2057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</a:rPr>
              <a:t>➠</a:t>
            </a:r>
            <a:r>
              <a:rPr lang="sv-SE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elvetica" pitchFamily="34" charset="0"/>
              </a:rPr>
              <a:t> 	6 ml/kg/h</a:t>
            </a:r>
            <a:br>
              <a:rPr lang="sv-SE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elvetica" pitchFamily="34" charset="0"/>
              </a:rPr>
            </a:br>
            <a:r>
              <a:rPr lang="sv-SE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elvetica" pitchFamily="34" charset="0"/>
              </a:rPr>
              <a:t>3 - 9 kg</a:t>
            </a:r>
          </a:p>
          <a:p>
            <a:pPr marL="482978" indent="-482978" defTabSz="379580">
              <a:lnSpc>
                <a:spcPct val="110000"/>
              </a:lnSpc>
              <a:spcBef>
                <a:spcPct val="50000"/>
              </a:spcBef>
              <a:buClr>
                <a:srgbClr val="FF0B0B"/>
              </a:buClr>
              <a:tabLst>
                <a:tab pos="482978" algn="l"/>
                <a:tab pos="952350" algn="l"/>
                <a:tab pos="2285641" algn="l"/>
                <a:tab pos="3618932" algn="l"/>
                <a:tab pos="7809272" algn="l"/>
              </a:tabLst>
              <a:defRPr/>
            </a:pPr>
            <a:r>
              <a:rPr lang="en-US" sz="2057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</a:rPr>
              <a:t>➠</a:t>
            </a:r>
            <a:r>
              <a:rPr lang="sv-SE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elvetica" pitchFamily="34" charset="0"/>
              </a:rPr>
              <a:t> 	5 ml/kh/g</a:t>
            </a:r>
            <a:br>
              <a:rPr lang="sv-SE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elvetica" pitchFamily="34" charset="0"/>
              </a:rPr>
            </a:br>
            <a:r>
              <a:rPr lang="sv-SE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elvetica" pitchFamily="34" charset="0"/>
              </a:rPr>
              <a:t>10 -19 kg</a:t>
            </a:r>
            <a:br>
              <a:rPr lang="sv-SE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elvetica" pitchFamily="34" charset="0"/>
              </a:rPr>
            </a:br>
            <a:endParaRPr lang="sv-SE" sz="2400" dirty="0">
              <a:solidFill>
                <a:srgbClr val="FFFF33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Helvetica" pitchFamily="34" charset="0"/>
            </a:endParaRPr>
          </a:p>
          <a:p>
            <a:pPr marL="482978" indent="-482978" defTabSz="379580">
              <a:lnSpc>
                <a:spcPct val="110000"/>
              </a:lnSpc>
              <a:spcBef>
                <a:spcPct val="50000"/>
              </a:spcBef>
              <a:buClr>
                <a:srgbClr val="FF0B0B"/>
              </a:buClr>
              <a:tabLst>
                <a:tab pos="482978" algn="l"/>
                <a:tab pos="952350" algn="l"/>
                <a:tab pos="2285641" algn="l"/>
                <a:tab pos="3618932" algn="l"/>
                <a:tab pos="7809272" algn="l"/>
              </a:tabLst>
              <a:defRPr/>
            </a:pPr>
            <a:r>
              <a:rPr lang="en-US" sz="2057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</a:rPr>
              <a:t>➠</a:t>
            </a:r>
            <a:r>
              <a:rPr lang="sv-SE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elvetica" pitchFamily="34" charset="0"/>
              </a:rPr>
              <a:t> 	4 ml/kg/h</a:t>
            </a:r>
            <a:br>
              <a:rPr lang="sv-SE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elvetica" pitchFamily="34" charset="0"/>
              </a:rPr>
            </a:br>
            <a:r>
              <a:rPr lang="sv-SE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elvetica" pitchFamily="34" charset="0"/>
              </a:rPr>
              <a:t>20 – kg</a:t>
            </a:r>
            <a:br>
              <a:rPr lang="sv-SE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elvetica" pitchFamily="34" charset="0"/>
              </a:rPr>
            </a:br>
            <a:endParaRPr lang="sv-SE" sz="2400" dirty="0">
              <a:solidFill>
                <a:srgbClr val="FFFF33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Helvetica" pitchFamily="34" charset="0"/>
            </a:endParaRPr>
          </a:p>
        </p:txBody>
      </p:sp>
      <p:grpSp>
        <p:nvGrpSpPr>
          <p:cNvPr id="2" name="Group 13"/>
          <p:cNvGrpSpPr>
            <a:grpSpLocks/>
          </p:cNvGrpSpPr>
          <p:nvPr/>
        </p:nvGrpSpPr>
        <p:grpSpPr bwMode="auto">
          <a:xfrm>
            <a:off x="4016829" y="1598840"/>
            <a:ext cx="6146347" cy="5301343"/>
            <a:chOff x="1832" y="1167"/>
            <a:chExt cx="4517" cy="3896"/>
          </a:xfrm>
        </p:grpSpPr>
        <p:sp>
          <p:nvSpPr>
            <p:cNvPr id="1031" name="Text Box 6"/>
            <p:cNvSpPr txBox="1">
              <a:spLocks noChangeArrowheads="1"/>
            </p:cNvSpPr>
            <p:nvPr/>
          </p:nvSpPr>
          <p:spPr bwMode="auto">
            <a:xfrm>
              <a:off x="2440" y="3383"/>
              <a:ext cx="270" cy="14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5" tIns="45717" rIns="91435" bIns="45717">
              <a:spAutoFit/>
            </a:bodyPr>
            <a:lstStyle>
              <a:lvl1pPr defTabSz="887413">
                <a:defRPr sz="2000">
                  <a:solidFill>
                    <a:srgbClr val="FF2626"/>
                  </a:solidFill>
                  <a:latin typeface="Dixieland" pitchFamily="34" charset="2"/>
                </a:defRPr>
              </a:lvl1pPr>
              <a:lvl2pPr marL="742950" indent="-285750" defTabSz="887413">
                <a:defRPr sz="2000">
                  <a:solidFill>
                    <a:srgbClr val="FF2626"/>
                  </a:solidFill>
                  <a:latin typeface="Dixieland" pitchFamily="34" charset="2"/>
                </a:defRPr>
              </a:lvl2pPr>
              <a:lvl3pPr marL="1143000" indent="-228600" defTabSz="887413">
                <a:defRPr sz="2000">
                  <a:solidFill>
                    <a:srgbClr val="FF2626"/>
                  </a:solidFill>
                  <a:latin typeface="Dixieland" pitchFamily="34" charset="2"/>
                </a:defRPr>
              </a:lvl3pPr>
              <a:lvl4pPr marL="1600200" indent="-228600" defTabSz="887413">
                <a:defRPr sz="2000">
                  <a:solidFill>
                    <a:srgbClr val="FF2626"/>
                  </a:solidFill>
                  <a:latin typeface="Dixieland" pitchFamily="34" charset="2"/>
                </a:defRPr>
              </a:lvl4pPr>
              <a:lvl5pPr marL="2057400" indent="-228600" defTabSz="887413">
                <a:defRPr sz="2000">
                  <a:solidFill>
                    <a:srgbClr val="FF2626"/>
                  </a:solidFill>
                  <a:latin typeface="Dixieland" pitchFamily="34" charset="2"/>
                </a:defRPr>
              </a:lvl5pPr>
              <a:lvl6pPr marL="2514600" indent="-228600" defTabSz="887413" eaLnBrk="0" fontAlgn="base" hangingPunct="0">
                <a:lnSpc>
                  <a:spcPct val="60000"/>
                </a:lnSpc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FF2626"/>
                  </a:solidFill>
                  <a:latin typeface="Dixieland" pitchFamily="34" charset="2"/>
                </a:defRPr>
              </a:lvl6pPr>
              <a:lvl7pPr marL="2971800" indent="-228600" defTabSz="887413" eaLnBrk="0" fontAlgn="base" hangingPunct="0">
                <a:lnSpc>
                  <a:spcPct val="60000"/>
                </a:lnSpc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FF2626"/>
                  </a:solidFill>
                  <a:latin typeface="Dixieland" pitchFamily="34" charset="2"/>
                </a:defRPr>
              </a:lvl7pPr>
              <a:lvl8pPr marL="3429000" indent="-228600" defTabSz="887413" eaLnBrk="0" fontAlgn="base" hangingPunct="0">
                <a:lnSpc>
                  <a:spcPct val="60000"/>
                </a:lnSpc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FF2626"/>
                  </a:solidFill>
                  <a:latin typeface="Dixieland" pitchFamily="34" charset="2"/>
                </a:defRPr>
              </a:lvl8pPr>
              <a:lvl9pPr marL="3886200" indent="-228600" defTabSz="887413" eaLnBrk="0" fontAlgn="base" hangingPunct="0">
                <a:lnSpc>
                  <a:spcPct val="60000"/>
                </a:lnSpc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FF2626"/>
                  </a:solidFill>
                  <a:latin typeface="Dixieland" pitchFamily="34" charset="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</a:pPr>
              <a:r>
                <a:rPr lang="sv-SE" altLang="en-US" sz="857">
                  <a:solidFill>
                    <a:srgbClr val="FF0B0B"/>
                  </a:solidFill>
                  <a:latin typeface="Arial" panose="020B0604020202020204" pitchFamily="34" charset="0"/>
                </a:rPr>
                <a:t>134</a:t>
              </a:r>
              <a:br>
                <a:rPr lang="sv-SE" altLang="en-US" sz="857">
                  <a:solidFill>
                    <a:srgbClr val="FF0B0B"/>
                  </a:solidFill>
                  <a:latin typeface="Arial" panose="020B0604020202020204" pitchFamily="34" charset="0"/>
                </a:rPr>
              </a:br>
              <a:r>
                <a:rPr lang="sv-SE" altLang="en-US" sz="857">
                  <a:solidFill>
                    <a:srgbClr val="FF0B0B"/>
                  </a:solidFill>
                  <a:latin typeface="Arial" panose="020B0604020202020204" pitchFamily="34" charset="0"/>
                </a:rPr>
                <a:t>140</a:t>
              </a:r>
              <a:br>
                <a:rPr lang="sv-SE" altLang="en-US" sz="857">
                  <a:solidFill>
                    <a:srgbClr val="FF0B0B"/>
                  </a:solidFill>
                  <a:latin typeface="Arial" panose="020B0604020202020204" pitchFamily="34" charset="0"/>
                </a:rPr>
              </a:br>
              <a:r>
                <a:rPr lang="sv-SE" altLang="en-US" sz="857">
                  <a:solidFill>
                    <a:srgbClr val="FF0B0B"/>
                  </a:solidFill>
                  <a:latin typeface="Arial" panose="020B0604020202020204" pitchFamily="34" charset="0"/>
                </a:rPr>
                <a:t>144</a:t>
              </a:r>
              <a:br>
                <a:rPr lang="sv-SE" altLang="en-US" sz="857">
                  <a:solidFill>
                    <a:srgbClr val="FF0B0B"/>
                  </a:solidFill>
                  <a:latin typeface="Arial" panose="020B0604020202020204" pitchFamily="34" charset="0"/>
                </a:rPr>
              </a:br>
              <a:r>
                <a:rPr lang="sv-SE" altLang="en-US" sz="857">
                  <a:solidFill>
                    <a:srgbClr val="FF0B0B"/>
                  </a:solidFill>
                  <a:latin typeface="Arial" panose="020B0604020202020204" pitchFamily="34" charset="0"/>
                </a:rPr>
                <a:t>150</a:t>
              </a:r>
              <a:br>
                <a:rPr lang="sv-SE" altLang="en-US" sz="857">
                  <a:solidFill>
                    <a:srgbClr val="FF0B0B"/>
                  </a:solidFill>
                  <a:latin typeface="Arial" panose="020B0604020202020204" pitchFamily="34" charset="0"/>
                </a:rPr>
              </a:br>
              <a:r>
                <a:rPr lang="sv-SE" altLang="en-US" sz="857">
                  <a:solidFill>
                    <a:srgbClr val="FF0B0B"/>
                  </a:solidFill>
                  <a:latin typeface="Arial" panose="020B0604020202020204" pitchFamily="34" charset="0"/>
                </a:rPr>
                <a:t>154</a:t>
              </a:r>
              <a:br>
                <a:rPr lang="sv-SE" altLang="en-US" sz="857">
                  <a:solidFill>
                    <a:srgbClr val="FF0B0B"/>
                  </a:solidFill>
                  <a:latin typeface="Arial" panose="020B0604020202020204" pitchFamily="34" charset="0"/>
                </a:rPr>
              </a:br>
              <a:r>
                <a:rPr lang="sv-SE" altLang="en-US" sz="857">
                  <a:solidFill>
                    <a:srgbClr val="FF0B0B"/>
                  </a:solidFill>
                  <a:latin typeface="Arial" panose="020B0604020202020204" pitchFamily="34" charset="0"/>
                </a:rPr>
                <a:t>166</a:t>
              </a:r>
              <a:br>
                <a:rPr lang="sv-SE" altLang="en-US" sz="857">
                  <a:solidFill>
                    <a:srgbClr val="FF0B0B"/>
                  </a:solidFill>
                  <a:latin typeface="Arial" panose="020B0604020202020204" pitchFamily="34" charset="0"/>
                </a:rPr>
              </a:br>
              <a:r>
                <a:rPr lang="sv-SE" altLang="en-US" sz="857">
                  <a:solidFill>
                    <a:srgbClr val="FF0B0B"/>
                  </a:solidFill>
                  <a:latin typeface="Arial" panose="020B0604020202020204" pitchFamily="34" charset="0"/>
                </a:rPr>
                <a:t>176</a:t>
              </a:r>
              <a:br>
                <a:rPr lang="sv-SE" altLang="en-US" sz="857">
                  <a:solidFill>
                    <a:srgbClr val="FF0B0B"/>
                  </a:solidFill>
                  <a:latin typeface="Arial" panose="020B0604020202020204" pitchFamily="34" charset="0"/>
                </a:rPr>
              </a:br>
              <a:r>
                <a:rPr lang="sv-SE" altLang="en-US" sz="857">
                  <a:solidFill>
                    <a:srgbClr val="FF0B0B"/>
                  </a:solidFill>
                  <a:latin typeface="Arial" panose="020B0604020202020204" pitchFamily="34" charset="0"/>
                </a:rPr>
                <a:t>184</a:t>
              </a:r>
              <a:br>
                <a:rPr lang="sv-SE" altLang="en-US" sz="857">
                  <a:solidFill>
                    <a:srgbClr val="FF0B0B"/>
                  </a:solidFill>
                  <a:latin typeface="Arial" panose="020B0604020202020204" pitchFamily="34" charset="0"/>
                </a:rPr>
              </a:br>
              <a:r>
                <a:rPr lang="sv-SE" altLang="en-US" sz="857">
                  <a:solidFill>
                    <a:srgbClr val="FF0B0B"/>
                  </a:solidFill>
                  <a:latin typeface="Arial" panose="020B0604020202020204" pitchFamily="34" charset="0"/>
                </a:rPr>
                <a:t>194</a:t>
              </a:r>
              <a:br>
                <a:rPr lang="sv-SE" altLang="en-US" sz="857">
                  <a:solidFill>
                    <a:srgbClr val="FF0B0B"/>
                  </a:solidFill>
                  <a:latin typeface="Arial" panose="020B0604020202020204" pitchFamily="34" charset="0"/>
                </a:rPr>
              </a:br>
              <a:r>
                <a:rPr lang="sv-SE" altLang="en-US" sz="857">
                  <a:solidFill>
                    <a:srgbClr val="FF0B0B"/>
                  </a:solidFill>
                  <a:latin typeface="Arial" panose="020B0604020202020204" pitchFamily="34" charset="0"/>
                </a:rPr>
                <a:t>200</a:t>
              </a:r>
              <a:br>
                <a:rPr lang="sv-SE" altLang="en-US" sz="857">
                  <a:solidFill>
                    <a:srgbClr val="FF0B0B"/>
                  </a:solidFill>
                  <a:latin typeface="Arial" panose="020B0604020202020204" pitchFamily="34" charset="0"/>
                </a:rPr>
              </a:br>
              <a:r>
                <a:rPr lang="sv-SE" altLang="en-US" sz="857">
                  <a:solidFill>
                    <a:srgbClr val="FF0B0B"/>
                  </a:solidFill>
                  <a:latin typeface="Arial" panose="020B0604020202020204" pitchFamily="34" charset="0"/>
                </a:rPr>
                <a:t>208</a:t>
              </a:r>
              <a:br>
                <a:rPr lang="sv-SE" altLang="en-US" sz="857">
                  <a:solidFill>
                    <a:srgbClr val="FF0B0B"/>
                  </a:solidFill>
                  <a:latin typeface="Arial" panose="020B0604020202020204" pitchFamily="34" charset="0"/>
                </a:rPr>
              </a:br>
              <a:r>
                <a:rPr lang="sv-SE" altLang="en-US" sz="857">
                  <a:solidFill>
                    <a:srgbClr val="FF0B0B"/>
                  </a:solidFill>
                  <a:latin typeface="Arial" panose="020B0604020202020204" pitchFamily="34" charset="0"/>
                </a:rPr>
                <a:t>216</a:t>
              </a:r>
              <a:br>
                <a:rPr lang="sv-SE" altLang="en-US" sz="857">
                  <a:solidFill>
                    <a:srgbClr val="FF0B0B"/>
                  </a:solidFill>
                  <a:latin typeface="Arial" panose="020B0604020202020204" pitchFamily="34" charset="0"/>
                </a:rPr>
              </a:br>
              <a:r>
                <a:rPr lang="sv-SE" altLang="en-US" sz="857">
                  <a:solidFill>
                    <a:srgbClr val="FF0B0B"/>
                  </a:solidFill>
                  <a:latin typeface="Arial" panose="020B0604020202020204" pitchFamily="34" charset="0"/>
                </a:rPr>
                <a:t>224</a:t>
              </a:r>
            </a:p>
            <a:p>
              <a:pPr>
                <a:lnSpc>
                  <a:spcPct val="100000"/>
                </a:lnSpc>
                <a:spcBef>
                  <a:spcPct val="50000"/>
                </a:spcBef>
              </a:pPr>
              <a:endParaRPr lang="en-GB" altLang="en-US" sz="857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205703" name="Line 7"/>
            <p:cNvSpPr>
              <a:spLocks noChangeShapeType="1"/>
            </p:cNvSpPr>
            <p:nvPr/>
          </p:nvSpPr>
          <p:spPr bwMode="auto">
            <a:xfrm>
              <a:off x="2352" y="3442"/>
              <a:ext cx="123" cy="1270"/>
            </a:xfrm>
            <a:prstGeom prst="line">
              <a:avLst/>
            </a:prstGeom>
            <a:noFill/>
            <a:ln w="12700">
              <a:solidFill>
                <a:srgbClr val="FF0002"/>
              </a:solidFill>
              <a:round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endParaRPr lang="en-US" sz="1543"/>
            </a:p>
          </p:txBody>
        </p:sp>
        <p:sp>
          <p:nvSpPr>
            <p:cNvPr id="2205704" name="Line 8"/>
            <p:cNvSpPr>
              <a:spLocks noChangeShapeType="1"/>
            </p:cNvSpPr>
            <p:nvPr/>
          </p:nvSpPr>
          <p:spPr bwMode="auto">
            <a:xfrm flipH="1">
              <a:off x="2346" y="3445"/>
              <a:ext cx="123" cy="1253"/>
            </a:xfrm>
            <a:prstGeom prst="line">
              <a:avLst/>
            </a:prstGeom>
            <a:noFill/>
            <a:ln w="12700">
              <a:solidFill>
                <a:srgbClr val="FF0002"/>
              </a:solidFill>
              <a:round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endParaRPr lang="en-US" sz="1543"/>
            </a:p>
          </p:txBody>
        </p:sp>
        <p:sp>
          <p:nvSpPr>
            <p:cNvPr id="1034" name="Text Box 9"/>
            <p:cNvSpPr txBox="1">
              <a:spLocks noChangeArrowheads="1"/>
            </p:cNvSpPr>
            <p:nvPr/>
          </p:nvSpPr>
          <p:spPr bwMode="auto">
            <a:xfrm>
              <a:off x="1832" y="1167"/>
              <a:ext cx="1039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5" tIns="45717" rIns="91435" bIns="45717">
              <a:spAutoFit/>
            </a:bodyPr>
            <a:lstStyle>
              <a:lvl1pPr defTabSz="887413">
                <a:defRPr sz="2000">
                  <a:solidFill>
                    <a:srgbClr val="FF2626"/>
                  </a:solidFill>
                  <a:latin typeface="Dixieland" pitchFamily="34" charset="2"/>
                </a:defRPr>
              </a:lvl1pPr>
              <a:lvl2pPr marL="742950" indent="-285750" defTabSz="887413">
                <a:defRPr sz="2000">
                  <a:solidFill>
                    <a:srgbClr val="FF2626"/>
                  </a:solidFill>
                  <a:latin typeface="Dixieland" pitchFamily="34" charset="2"/>
                </a:defRPr>
              </a:lvl2pPr>
              <a:lvl3pPr marL="1143000" indent="-228600" defTabSz="887413">
                <a:defRPr sz="2000">
                  <a:solidFill>
                    <a:srgbClr val="FF2626"/>
                  </a:solidFill>
                  <a:latin typeface="Dixieland" pitchFamily="34" charset="2"/>
                </a:defRPr>
              </a:lvl3pPr>
              <a:lvl4pPr marL="1600200" indent="-228600" defTabSz="887413">
                <a:defRPr sz="2000">
                  <a:solidFill>
                    <a:srgbClr val="FF2626"/>
                  </a:solidFill>
                  <a:latin typeface="Dixieland" pitchFamily="34" charset="2"/>
                </a:defRPr>
              </a:lvl4pPr>
              <a:lvl5pPr marL="2057400" indent="-228600" defTabSz="887413">
                <a:defRPr sz="2000">
                  <a:solidFill>
                    <a:srgbClr val="FF2626"/>
                  </a:solidFill>
                  <a:latin typeface="Dixieland" pitchFamily="34" charset="2"/>
                </a:defRPr>
              </a:lvl5pPr>
              <a:lvl6pPr marL="2514600" indent="-228600" defTabSz="887413" eaLnBrk="0" fontAlgn="base" hangingPunct="0">
                <a:lnSpc>
                  <a:spcPct val="60000"/>
                </a:lnSpc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FF2626"/>
                  </a:solidFill>
                  <a:latin typeface="Dixieland" pitchFamily="34" charset="2"/>
                </a:defRPr>
              </a:lvl6pPr>
              <a:lvl7pPr marL="2971800" indent="-228600" defTabSz="887413" eaLnBrk="0" fontAlgn="base" hangingPunct="0">
                <a:lnSpc>
                  <a:spcPct val="60000"/>
                </a:lnSpc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FF2626"/>
                  </a:solidFill>
                  <a:latin typeface="Dixieland" pitchFamily="34" charset="2"/>
                </a:defRPr>
              </a:lvl7pPr>
              <a:lvl8pPr marL="3429000" indent="-228600" defTabSz="887413" eaLnBrk="0" fontAlgn="base" hangingPunct="0">
                <a:lnSpc>
                  <a:spcPct val="60000"/>
                </a:lnSpc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FF2626"/>
                  </a:solidFill>
                  <a:latin typeface="Dixieland" pitchFamily="34" charset="2"/>
                </a:defRPr>
              </a:lvl8pPr>
              <a:lvl9pPr marL="3886200" indent="-228600" defTabSz="887413" eaLnBrk="0" fontAlgn="base" hangingPunct="0">
                <a:lnSpc>
                  <a:spcPct val="60000"/>
                </a:lnSpc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FF2626"/>
                  </a:solidFill>
                  <a:latin typeface="Dixieland" pitchFamily="34" charset="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</a:pPr>
              <a:r>
                <a:rPr lang="sv-SE" altLang="en-US" sz="857">
                  <a:solidFill>
                    <a:srgbClr val="FF0B0B"/>
                  </a:solidFill>
                  <a:latin typeface="Arial" panose="020B0604020202020204" pitchFamily="34" charset="0"/>
                </a:rPr>
                <a:t>Max 1.5-2 x maintenance</a:t>
              </a:r>
            </a:p>
            <a:p>
              <a:pPr>
                <a:lnSpc>
                  <a:spcPct val="100000"/>
                </a:lnSpc>
                <a:spcBef>
                  <a:spcPct val="50000"/>
                </a:spcBef>
              </a:pPr>
              <a:endParaRPr lang="en-GB" altLang="en-US" sz="857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205707" name="Rectangle 11"/>
            <p:cNvSpPr>
              <a:spLocks noChangeArrowheads="1"/>
            </p:cNvSpPr>
            <p:nvPr/>
          </p:nvSpPr>
          <p:spPr bwMode="auto">
            <a:xfrm>
              <a:off x="4285" y="3581"/>
              <a:ext cx="2064" cy="14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0" tIns="46035" rIns="92070" bIns="46035">
              <a:spAutoFit/>
            </a:bodyPr>
            <a:lstStyle/>
            <a:p>
              <a:pPr marL="482978" indent="-482978" defTabSz="379580">
                <a:lnSpc>
                  <a:spcPct val="110000"/>
                </a:lnSpc>
                <a:spcBef>
                  <a:spcPct val="30000"/>
                </a:spcBef>
                <a:tabLst>
                  <a:tab pos="482978" algn="l"/>
                  <a:tab pos="952350" algn="l"/>
                  <a:tab pos="2285641" algn="l"/>
                  <a:tab pos="3618932" algn="l"/>
                  <a:tab pos="7809272" algn="l"/>
                </a:tabLst>
                <a:defRPr/>
              </a:pPr>
              <a:r>
                <a:rPr lang="sv-SE" sz="2400" dirty="0">
                  <a:solidFill>
                    <a:srgbClr val="FFFF33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Helvetica" pitchFamily="34" charset="0"/>
                </a:rPr>
                <a:t>	</a:t>
              </a:r>
              <a:r>
                <a:rPr lang="sv-SE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Helvetica" pitchFamily="34" charset="0"/>
                </a:rPr>
                <a:t>2009:</a:t>
              </a:r>
            </a:p>
            <a:p>
              <a:pPr marL="482978" indent="-482978" defTabSz="379580">
                <a:lnSpc>
                  <a:spcPct val="110000"/>
                </a:lnSpc>
                <a:spcBef>
                  <a:spcPct val="50000"/>
                </a:spcBef>
                <a:buClr>
                  <a:srgbClr val="FF0B0B"/>
                </a:buClr>
                <a:tabLst>
                  <a:tab pos="482978" algn="l"/>
                  <a:tab pos="952350" algn="l"/>
                  <a:tab pos="2285641" algn="l"/>
                  <a:tab pos="3618932" algn="l"/>
                  <a:tab pos="7809272" algn="l"/>
                </a:tabLst>
                <a:defRPr/>
              </a:pPr>
              <a:r>
                <a:rPr lang="en-US" sz="2057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 Unicode MS" pitchFamily="34" charset="-128"/>
                </a:rPr>
                <a:t>➠</a:t>
              </a:r>
              <a:r>
                <a:rPr lang="sv-SE" sz="2400" dirty="0">
                  <a:solidFill>
                    <a:srgbClr val="FFFF33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Helvetica" pitchFamily="34" charset="0"/>
                </a:rPr>
                <a:t> 	Max. 1.5-2 x maintenance</a:t>
              </a:r>
              <a:endParaRPr lang="sv-SE" sz="1371" dirty="0">
                <a:solidFill>
                  <a:srgbClr val="FFFF33"/>
                </a:solidFill>
                <a:latin typeface="Helvetica" pitchFamily="34" charset="0"/>
              </a:endParaRPr>
            </a:p>
            <a:p>
              <a:pPr marL="482978" indent="-482978" defTabSz="379580">
                <a:lnSpc>
                  <a:spcPct val="110000"/>
                </a:lnSpc>
                <a:spcBef>
                  <a:spcPct val="50000"/>
                </a:spcBef>
                <a:buClr>
                  <a:srgbClr val="FF0B0B"/>
                </a:buClr>
                <a:tabLst>
                  <a:tab pos="482978" algn="l"/>
                  <a:tab pos="952350" algn="l"/>
                  <a:tab pos="2285641" algn="l"/>
                  <a:tab pos="3618932" algn="l"/>
                  <a:tab pos="7809272" algn="l"/>
                </a:tabLst>
                <a:defRPr/>
              </a:pPr>
              <a:endParaRPr lang="sv-SE" sz="3171" baseline="-250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elvetica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18507209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4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085977" y="149680"/>
            <a:ext cx="7981950" cy="451757"/>
          </a:xfrm>
          <a:ln w="12700">
            <a:miter lim="800000"/>
            <a:headEnd type="none" w="sm" len="sm"/>
            <a:tailEnd type="none" w="sm" len="sm"/>
          </a:ln>
        </p:spPr>
        <p:txBody>
          <a:bodyPr vert="horz" wrap="square" lIns="79997" tIns="39999" rIns="79997" bIns="39999" numCol="1" rtlCol="0" anchor="t" compatLnSpc="1">
            <a:prstTxWarp prst="textNoShape">
              <a:avLst/>
            </a:prstTxWarp>
            <a:normAutofit/>
          </a:bodyPr>
          <a:lstStyle/>
          <a:p>
            <a:pPr>
              <a:defRPr/>
            </a:pPr>
            <a:r>
              <a:rPr lang="sv-SE" sz="240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Fluids before insulin</a:t>
            </a:r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53040">
              <a:defRPr/>
            </a:pPr>
            <a:r>
              <a:rPr lang="sv-SE" dirty="0">
                <a:latin typeface="Arial" pitchFamily="34" charset="0"/>
              </a:rPr>
              <a:t>R Hanas 2009 </a:t>
            </a:r>
          </a:p>
        </p:txBody>
      </p:sp>
      <p:sp>
        <p:nvSpPr>
          <p:cNvPr id="2211843" name="Rectangle 3"/>
          <p:cNvSpPr>
            <a:spLocks noChangeArrowheads="1"/>
          </p:cNvSpPr>
          <p:nvPr/>
        </p:nvSpPr>
        <p:spPr bwMode="auto">
          <a:xfrm>
            <a:off x="7244443" y="3793672"/>
            <a:ext cx="2390775" cy="514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60" tIns="46030" rIns="92060" bIns="46030">
            <a:spAutoFit/>
          </a:bodyPr>
          <a:lstStyle/>
          <a:p>
            <a:pPr defTabSz="379580">
              <a:spcAft>
                <a:spcPts val="504"/>
              </a:spcAft>
              <a:tabLst>
                <a:tab pos="476175" algn="l"/>
                <a:tab pos="3720969" algn="l"/>
                <a:tab pos="5243369" algn="l"/>
                <a:tab pos="7809272" algn="l"/>
              </a:tabLst>
              <a:defRPr/>
            </a:pPr>
            <a:r>
              <a:rPr lang="sv-SE" sz="1371" dirty="0">
                <a:solidFill>
                  <a:srgbClr val="FFFF33"/>
                </a:solidFill>
                <a:latin typeface="Helvetica" pitchFamily="34" charset="0"/>
              </a:rPr>
              <a:t>Luzi L et. al Diabetes 1988;37:1470-77.</a:t>
            </a:r>
            <a:endParaRPr lang="sv-SE" dirty="0">
              <a:solidFill>
                <a:srgbClr val="E0DB28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</a:endParaRPr>
          </a:p>
        </p:txBody>
      </p:sp>
      <p:grpSp>
        <p:nvGrpSpPr>
          <p:cNvPr id="31749" name="Group 4"/>
          <p:cNvGrpSpPr>
            <a:grpSpLocks/>
          </p:cNvGrpSpPr>
          <p:nvPr/>
        </p:nvGrpSpPr>
        <p:grpSpPr bwMode="auto">
          <a:xfrm>
            <a:off x="2317297" y="1085850"/>
            <a:ext cx="4554310" cy="3280683"/>
            <a:chOff x="2664" y="1432"/>
            <a:chExt cx="2869" cy="2067"/>
          </a:xfrm>
        </p:grpSpPr>
        <p:pic>
          <p:nvPicPr>
            <p:cNvPr id="31751" name="Picture 5" descr="C:\@TIF\DKA\FLUID2.tif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22" y="1584"/>
              <a:ext cx="2811" cy="19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11846" name="Rectangle 6"/>
            <p:cNvSpPr>
              <a:spLocks noChangeArrowheads="1"/>
            </p:cNvSpPr>
            <p:nvPr/>
          </p:nvSpPr>
          <p:spPr bwMode="auto">
            <a:xfrm>
              <a:off x="2888" y="1867"/>
              <a:ext cx="116" cy="208"/>
            </a:xfrm>
            <a:prstGeom prst="rect">
              <a:avLst/>
            </a:prstGeom>
            <a:solidFill>
              <a:schemeClr val="bg1"/>
            </a:solidFill>
            <a:ln w="0">
              <a:solidFill>
                <a:schemeClr val="bg1"/>
              </a:solidFill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>
                <a:defRPr/>
              </a:pPr>
              <a:endParaRPr lang="en-US" sz="1543"/>
            </a:p>
          </p:txBody>
        </p:sp>
        <p:sp>
          <p:nvSpPr>
            <p:cNvPr id="2211847" name="Rectangle 7"/>
            <p:cNvSpPr>
              <a:spLocks noChangeArrowheads="1"/>
            </p:cNvSpPr>
            <p:nvPr/>
          </p:nvSpPr>
          <p:spPr bwMode="auto">
            <a:xfrm>
              <a:off x="2664" y="1432"/>
              <a:ext cx="529" cy="15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0" tIns="46035" rIns="92070" bIns="46035">
              <a:spAutoFit/>
            </a:bodyPr>
            <a:lstStyle/>
            <a:p>
              <a:pPr algn="r" defTabSz="379580">
                <a:lnSpc>
                  <a:spcPct val="275000"/>
                </a:lnSpc>
                <a:spcBef>
                  <a:spcPct val="50000"/>
                </a:spcBef>
                <a:tabLst>
                  <a:tab pos="673447" algn="l"/>
                  <a:tab pos="1435328" algn="l"/>
                  <a:tab pos="2095171" algn="l"/>
                  <a:tab pos="2857051" algn="l"/>
                  <a:tab pos="3530499" algn="l"/>
                  <a:tab pos="5243369" algn="l"/>
                  <a:tab pos="7809272" algn="l"/>
                </a:tabLst>
                <a:defRPr/>
              </a:pPr>
              <a:r>
                <a:rPr lang="sv-SE" sz="1200" dirty="0">
                  <a:latin typeface="Arial" pitchFamily="34" charset="0"/>
                </a:rPr>
                <a:t>Mmol/l</a:t>
              </a:r>
            </a:p>
            <a:p>
              <a:pPr algn="r" defTabSz="379580">
                <a:lnSpc>
                  <a:spcPct val="275000"/>
                </a:lnSpc>
                <a:spcBef>
                  <a:spcPct val="50000"/>
                </a:spcBef>
                <a:tabLst>
                  <a:tab pos="673447" algn="l"/>
                  <a:tab pos="1435328" algn="l"/>
                  <a:tab pos="2095171" algn="l"/>
                  <a:tab pos="2857051" algn="l"/>
                  <a:tab pos="3530499" algn="l"/>
                  <a:tab pos="5243369" algn="l"/>
                  <a:tab pos="7809272" algn="l"/>
                </a:tabLst>
                <a:defRPr/>
              </a:pPr>
              <a:r>
                <a:rPr lang="sv-SE" sz="1200" dirty="0">
                  <a:latin typeface="Arial" pitchFamily="34" charset="0"/>
                </a:rPr>
                <a:t>33</a:t>
              </a:r>
            </a:p>
            <a:p>
              <a:pPr algn="r" defTabSz="379580">
                <a:lnSpc>
                  <a:spcPct val="275000"/>
                </a:lnSpc>
                <a:spcBef>
                  <a:spcPct val="50000"/>
                </a:spcBef>
                <a:tabLst>
                  <a:tab pos="673447" algn="l"/>
                  <a:tab pos="1435328" algn="l"/>
                  <a:tab pos="2095171" algn="l"/>
                  <a:tab pos="2857051" algn="l"/>
                  <a:tab pos="3530499" algn="l"/>
                  <a:tab pos="5243369" algn="l"/>
                  <a:tab pos="7809272" algn="l"/>
                </a:tabLst>
                <a:defRPr/>
              </a:pPr>
              <a:r>
                <a:rPr lang="sv-SE" sz="1200" dirty="0">
                  <a:latin typeface="Arial" pitchFamily="34" charset="0"/>
                </a:rPr>
                <a:t>22</a:t>
              </a:r>
            </a:p>
            <a:p>
              <a:pPr algn="r" defTabSz="379580">
                <a:lnSpc>
                  <a:spcPct val="275000"/>
                </a:lnSpc>
                <a:spcBef>
                  <a:spcPct val="50000"/>
                </a:spcBef>
                <a:tabLst>
                  <a:tab pos="673447" algn="l"/>
                  <a:tab pos="1435328" algn="l"/>
                  <a:tab pos="2095171" algn="l"/>
                  <a:tab pos="2857051" algn="l"/>
                  <a:tab pos="3530499" algn="l"/>
                  <a:tab pos="5243369" algn="l"/>
                  <a:tab pos="7809272" algn="l"/>
                </a:tabLst>
                <a:defRPr/>
              </a:pPr>
              <a:r>
                <a:rPr lang="sv-SE" sz="1200" dirty="0">
                  <a:latin typeface="Arial" pitchFamily="34" charset="0"/>
                </a:rPr>
                <a:t>11</a:t>
              </a:r>
              <a:endParaRPr lang="sv-SE" dirty="0">
                <a:solidFill>
                  <a:srgbClr val="E0DB28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endParaRPr>
            </a:p>
          </p:txBody>
        </p:sp>
      </p:grpSp>
      <p:sp>
        <p:nvSpPr>
          <p:cNvPr id="2211848" name="Rectangle 8"/>
          <p:cNvSpPr>
            <a:spLocks noChangeArrowheads="1"/>
          </p:cNvSpPr>
          <p:nvPr/>
        </p:nvSpPr>
        <p:spPr bwMode="auto">
          <a:xfrm>
            <a:off x="1952626" y="4188279"/>
            <a:ext cx="8218714" cy="2134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60" tIns="46030" rIns="92060" bIns="46030">
            <a:spAutoFit/>
          </a:bodyPr>
          <a:lstStyle/>
          <a:p>
            <a:pPr marL="482978" indent="-482978" defTabSz="379580">
              <a:lnSpc>
                <a:spcPct val="110000"/>
              </a:lnSpc>
              <a:spcBef>
                <a:spcPct val="30000"/>
              </a:spcBef>
              <a:tabLst>
                <a:tab pos="482978" algn="l"/>
                <a:tab pos="952350" algn="l"/>
                <a:tab pos="2285641" algn="l"/>
                <a:tab pos="4761752" algn="l"/>
                <a:tab pos="7809272" algn="l"/>
              </a:tabLst>
              <a:defRPr/>
            </a:pPr>
            <a:endParaRPr lang="sv-SE" sz="1371" dirty="0">
              <a:solidFill>
                <a:srgbClr val="FFFF33"/>
              </a:solidFill>
              <a:latin typeface="Helvetica" pitchFamily="34" charset="0"/>
            </a:endParaRPr>
          </a:p>
          <a:p>
            <a:pPr marL="482978" indent="-482978" defTabSz="379580">
              <a:lnSpc>
                <a:spcPct val="110000"/>
              </a:lnSpc>
              <a:spcBef>
                <a:spcPct val="50000"/>
              </a:spcBef>
              <a:buClr>
                <a:srgbClr val="FF0B0B"/>
              </a:buClr>
              <a:tabLst>
                <a:tab pos="482978" algn="l"/>
                <a:tab pos="952350" algn="l"/>
                <a:tab pos="2285641" algn="l"/>
                <a:tab pos="4761752" algn="l"/>
                <a:tab pos="7809272" algn="l"/>
              </a:tabLst>
              <a:defRPr/>
            </a:pPr>
            <a:r>
              <a:rPr lang="en-US" sz="2057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</a:rPr>
              <a:t>➠</a:t>
            </a:r>
            <a:r>
              <a:rPr lang="en-US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 	If insulin was administered in the first hour the 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OR for cerebral </a:t>
            </a:r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oedema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 was 4.7</a:t>
            </a:r>
            <a:r>
              <a:rPr lang="en-US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 (95% CI: 1.5–13.9, p&lt;0.007) after adjustment for age, sex, new/known diabetes and baseline acidosis. 	</a:t>
            </a:r>
            <a:r>
              <a:rPr lang="en-US" sz="1371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Edge J. </a:t>
            </a:r>
            <a:r>
              <a:rPr lang="en-US" sz="1371" dirty="0" err="1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Diabetologia</a:t>
            </a:r>
            <a:r>
              <a:rPr lang="en-US" sz="1371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 2006;49:2002-09.</a:t>
            </a:r>
          </a:p>
        </p:txBody>
      </p:sp>
    </p:spTree>
    <p:extLst>
      <p:ext uri="{BB962C8B-B14F-4D97-AF65-F5344CB8AC3E}">
        <p14:creationId xmlns:p14="http://schemas.microsoft.com/office/powerpoint/2010/main" val="4024838378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11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11848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97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076450" y="140154"/>
            <a:ext cx="7981950" cy="451757"/>
          </a:xfrm>
          <a:ln w="12700">
            <a:miter lim="800000"/>
            <a:headEnd type="none" w="sm" len="sm"/>
            <a:tailEnd type="none" w="sm" len="sm"/>
          </a:ln>
        </p:spPr>
        <p:txBody>
          <a:bodyPr vert="horz" wrap="square" lIns="79997" tIns="39999" rIns="79997" bIns="39999" numCol="1" rtlCol="0" anchor="t" compatLnSpc="1">
            <a:prstTxWarp prst="textNoShape">
              <a:avLst/>
            </a:prstTxWarp>
            <a:normAutofit/>
          </a:bodyPr>
          <a:lstStyle/>
          <a:p>
            <a:pPr>
              <a:defRPr/>
            </a:pPr>
            <a:r>
              <a:rPr lang="sv-SE" sz="240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Insulin therapy</a:t>
            </a:r>
          </a:p>
        </p:txBody>
      </p:sp>
      <p:sp>
        <p:nvSpPr>
          <p:cNvPr id="13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53040">
              <a:defRPr/>
            </a:pPr>
            <a:r>
              <a:rPr lang="sv-SE" dirty="0">
                <a:latin typeface="Arial" pitchFamily="34" charset="0"/>
              </a:rPr>
              <a:t>R Hanas 2009 </a:t>
            </a:r>
          </a:p>
        </p:txBody>
      </p:sp>
      <p:sp>
        <p:nvSpPr>
          <p:cNvPr id="2209795" name="Rectangle 3"/>
          <p:cNvSpPr>
            <a:spLocks noChangeArrowheads="1"/>
          </p:cNvSpPr>
          <p:nvPr/>
        </p:nvSpPr>
        <p:spPr bwMode="auto">
          <a:xfrm>
            <a:off x="2002972" y="540204"/>
            <a:ext cx="8184697" cy="29832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80553" tIns="40276" rIns="80553" bIns="40276">
            <a:spAutoFit/>
          </a:bodyPr>
          <a:lstStyle/>
          <a:p>
            <a:pPr marL="327881" indent="-327881" defTabSz="340126">
              <a:tabLst>
                <a:tab pos="1666614" algn="l"/>
                <a:tab pos="3044800" algn="l"/>
              </a:tabLst>
              <a:defRPr/>
            </a:pPr>
            <a:endParaRPr lang="sv-SE" sz="2057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327881" indent="-327881" defTabSz="340126">
              <a:lnSpc>
                <a:spcPct val="110000"/>
              </a:lnSpc>
              <a:spcBef>
                <a:spcPct val="50000"/>
              </a:spcBef>
              <a:tabLst>
                <a:tab pos="1666614" algn="l"/>
                <a:tab pos="3044800" algn="l"/>
              </a:tabLst>
              <a:defRPr/>
            </a:pPr>
            <a:r>
              <a:rPr lang="en-US" sz="2057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</a:rPr>
              <a:t>➠</a:t>
            </a:r>
            <a:r>
              <a:rPr lang="en-US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 	Start insulin infusion after the patient has received initial volume expansion; i.e., approximately </a:t>
            </a:r>
            <a:r>
              <a:rPr lang="en-GB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1-2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 hours after starting fluid replacement therapy</a:t>
            </a:r>
            <a:r>
              <a:rPr lang="en-US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 (C). </a:t>
            </a:r>
            <a:endParaRPr lang="en-US" sz="2400" dirty="0">
              <a:solidFill>
                <a:srgbClr val="47FF2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  <a:cs typeface="Times New Roman" pitchFamily="18" charset="0"/>
            </a:endParaRPr>
          </a:p>
          <a:p>
            <a:pPr marL="327881" indent="-327881" defTabSz="340126">
              <a:lnSpc>
                <a:spcPct val="110000"/>
              </a:lnSpc>
              <a:spcBef>
                <a:spcPct val="50000"/>
              </a:spcBef>
              <a:buClr>
                <a:srgbClr val="FF0B0B"/>
              </a:buClr>
              <a:tabLst>
                <a:tab pos="1666614" algn="l"/>
                <a:tab pos="3044800" algn="l"/>
              </a:tabLst>
              <a:defRPr/>
            </a:pPr>
            <a:r>
              <a:rPr lang="en-US" sz="2057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</a:rPr>
              <a:t>➠</a:t>
            </a:r>
            <a:r>
              <a:rPr lang="en-US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 	0.1 U/kg/h.</a:t>
            </a:r>
          </a:p>
          <a:p>
            <a:pPr marL="327881" indent="-327881" defTabSz="340126">
              <a:lnSpc>
                <a:spcPct val="110000"/>
              </a:lnSpc>
              <a:spcBef>
                <a:spcPct val="50000"/>
              </a:spcBef>
              <a:buClr>
                <a:srgbClr val="FF0B0B"/>
              </a:buClr>
              <a:tabLst>
                <a:tab pos="1666614" algn="l"/>
                <a:tab pos="3044800" algn="l"/>
              </a:tabLst>
              <a:defRPr/>
            </a:pPr>
            <a:r>
              <a:rPr lang="en-US" sz="2057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</a:rPr>
              <a:t>➠</a:t>
            </a:r>
            <a:r>
              <a:rPr lang="en-US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 	Route of administration IV (A).</a:t>
            </a:r>
          </a:p>
        </p:txBody>
      </p:sp>
      <p:sp>
        <p:nvSpPr>
          <p:cNvPr id="2209796" name="Rectangle 4"/>
          <p:cNvSpPr>
            <a:spLocks noChangeArrowheads="1"/>
          </p:cNvSpPr>
          <p:nvPr/>
        </p:nvSpPr>
        <p:spPr bwMode="auto">
          <a:xfrm>
            <a:off x="2002972" y="3022147"/>
            <a:ext cx="8184697" cy="22076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80553" tIns="40276" rIns="80553" bIns="40276">
            <a:spAutoFit/>
          </a:bodyPr>
          <a:lstStyle/>
          <a:p>
            <a:pPr marL="327881" indent="-327881" defTabSz="340126">
              <a:tabLst>
                <a:tab pos="1666614" algn="l"/>
                <a:tab pos="3044800" algn="l"/>
              </a:tabLst>
              <a:defRPr/>
            </a:pPr>
            <a:endParaRPr lang="sv-SE" sz="2057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327881" indent="-327881" defTabSz="340126">
              <a:lnSpc>
                <a:spcPct val="110000"/>
              </a:lnSpc>
              <a:spcBef>
                <a:spcPct val="50000"/>
              </a:spcBef>
              <a:buClr>
                <a:srgbClr val="FF0B0B"/>
              </a:buClr>
              <a:tabLst>
                <a:tab pos="1666614" algn="l"/>
                <a:tab pos="3044800" algn="l"/>
              </a:tabLst>
              <a:defRPr/>
            </a:pPr>
            <a:r>
              <a:rPr lang="en-US" sz="2057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</a:rPr>
              <a:t>➠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 	An IV bolus (0.1 U/kg)</a:t>
            </a:r>
            <a:r>
              <a:rPr lang="en-US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 is unnecessary, </a:t>
            </a:r>
            <a:br>
              <a:rPr lang="en-US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</a:br>
            <a:r>
              <a:rPr lang="en-US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may increase the risk of cerebral </a:t>
            </a:r>
            <a:br>
              <a:rPr lang="en-US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</a:br>
            <a:r>
              <a:rPr lang="en-US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edema, and 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should </a:t>
            </a:r>
            <a:r>
              <a:rPr lang="en-US" sz="24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not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 be used</a:t>
            </a:r>
            <a:r>
              <a:rPr lang="en-US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 </a:t>
            </a:r>
            <a:br>
              <a:rPr lang="en-US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</a:br>
            <a:r>
              <a:rPr lang="en-US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at the start of therapy (C)</a:t>
            </a:r>
            <a:r>
              <a:rPr lang="sv-SE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.</a:t>
            </a:r>
          </a:p>
        </p:txBody>
      </p:sp>
      <p:grpSp>
        <p:nvGrpSpPr>
          <p:cNvPr id="2" name="Group 14"/>
          <p:cNvGrpSpPr>
            <a:grpSpLocks/>
          </p:cNvGrpSpPr>
          <p:nvPr/>
        </p:nvGrpSpPr>
        <p:grpSpPr bwMode="auto">
          <a:xfrm>
            <a:off x="7794173" y="1864179"/>
            <a:ext cx="2489644" cy="4088480"/>
            <a:chOff x="3317" y="776"/>
            <a:chExt cx="2198" cy="3611"/>
          </a:xfrm>
        </p:grpSpPr>
        <p:pic>
          <p:nvPicPr>
            <p:cNvPr id="32776" name="Picture 15" descr="C:\@TIF\DKA\DAHLQ.TIF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17" y="776"/>
              <a:ext cx="2099" cy="25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2777" name="Rectangle 16"/>
            <p:cNvSpPr>
              <a:spLocks noChangeArrowheads="1"/>
            </p:cNvSpPr>
            <p:nvPr/>
          </p:nvSpPr>
          <p:spPr bwMode="auto">
            <a:xfrm>
              <a:off x="3531" y="3375"/>
              <a:ext cx="1861" cy="10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78921" tIns="39461" rIns="78921" bIns="39461">
              <a:spAutoFit/>
            </a:bodyPr>
            <a:lstStyle>
              <a:lvl1pPr defTabSz="377825">
                <a:tabLst>
                  <a:tab pos="481013" algn="l"/>
                  <a:tab pos="5243513" algn="l"/>
                  <a:tab pos="7808913" algn="l"/>
                </a:tabLst>
                <a:defRPr sz="2000">
                  <a:solidFill>
                    <a:srgbClr val="FF2626"/>
                  </a:solidFill>
                  <a:latin typeface="Dixieland" pitchFamily="34" charset="2"/>
                </a:defRPr>
              </a:lvl1pPr>
              <a:lvl2pPr marL="742950" indent="-285750" defTabSz="377825">
                <a:tabLst>
                  <a:tab pos="481013" algn="l"/>
                  <a:tab pos="5243513" algn="l"/>
                  <a:tab pos="7808913" algn="l"/>
                </a:tabLst>
                <a:defRPr sz="2000">
                  <a:solidFill>
                    <a:srgbClr val="FF2626"/>
                  </a:solidFill>
                  <a:latin typeface="Dixieland" pitchFamily="34" charset="2"/>
                </a:defRPr>
              </a:lvl2pPr>
              <a:lvl3pPr marL="1143000" indent="-228600" defTabSz="377825">
                <a:tabLst>
                  <a:tab pos="481013" algn="l"/>
                  <a:tab pos="5243513" algn="l"/>
                  <a:tab pos="7808913" algn="l"/>
                </a:tabLst>
                <a:defRPr sz="2000">
                  <a:solidFill>
                    <a:srgbClr val="FF2626"/>
                  </a:solidFill>
                  <a:latin typeface="Dixieland" pitchFamily="34" charset="2"/>
                </a:defRPr>
              </a:lvl3pPr>
              <a:lvl4pPr marL="1600200" indent="-228600" defTabSz="377825">
                <a:tabLst>
                  <a:tab pos="481013" algn="l"/>
                  <a:tab pos="5243513" algn="l"/>
                  <a:tab pos="7808913" algn="l"/>
                </a:tabLst>
                <a:defRPr sz="2000">
                  <a:solidFill>
                    <a:srgbClr val="FF2626"/>
                  </a:solidFill>
                  <a:latin typeface="Dixieland" pitchFamily="34" charset="2"/>
                </a:defRPr>
              </a:lvl4pPr>
              <a:lvl5pPr marL="2057400" indent="-228600" defTabSz="377825">
                <a:tabLst>
                  <a:tab pos="481013" algn="l"/>
                  <a:tab pos="5243513" algn="l"/>
                  <a:tab pos="7808913" algn="l"/>
                </a:tabLst>
                <a:defRPr sz="2000">
                  <a:solidFill>
                    <a:srgbClr val="FF2626"/>
                  </a:solidFill>
                  <a:latin typeface="Dixieland" pitchFamily="34" charset="2"/>
                </a:defRPr>
              </a:lvl5pPr>
              <a:lvl6pPr marL="2514600" indent="-228600" defTabSz="377825" eaLnBrk="0" fontAlgn="base" hangingPunct="0">
                <a:lnSpc>
                  <a:spcPct val="60000"/>
                </a:lnSpc>
                <a:spcBef>
                  <a:spcPct val="0"/>
                </a:spcBef>
                <a:spcAft>
                  <a:spcPct val="0"/>
                </a:spcAft>
                <a:tabLst>
                  <a:tab pos="481013" algn="l"/>
                  <a:tab pos="5243513" algn="l"/>
                  <a:tab pos="7808913" algn="l"/>
                </a:tabLst>
                <a:defRPr sz="2000">
                  <a:solidFill>
                    <a:srgbClr val="FF2626"/>
                  </a:solidFill>
                  <a:latin typeface="Dixieland" pitchFamily="34" charset="2"/>
                </a:defRPr>
              </a:lvl6pPr>
              <a:lvl7pPr marL="2971800" indent="-228600" defTabSz="377825" eaLnBrk="0" fontAlgn="base" hangingPunct="0">
                <a:lnSpc>
                  <a:spcPct val="60000"/>
                </a:lnSpc>
                <a:spcBef>
                  <a:spcPct val="0"/>
                </a:spcBef>
                <a:spcAft>
                  <a:spcPct val="0"/>
                </a:spcAft>
                <a:tabLst>
                  <a:tab pos="481013" algn="l"/>
                  <a:tab pos="5243513" algn="l"/>
                  <a:tab pos="7808913" algn="l"/>
                </a:tabLst>
                <a:defRPr sz="2000">
                  <a:solidFill>
                    <a:srgbClr val="FF2626"/>
                  </a:solidFill>
                  <a:latin typeface="Dixieland" pitchFamily="34" charset="2"/>
                </a:defRPr>
              </a:lvl7pPr>
              <a:lvl8pPr marL="3429000" indent="-228600" defTabSz="377825" eaLnBrk="0" fontAlgn="base" hangingPunct="0">
                <a:lnSpc>
                  <a:spcPct val="60000"/>
                </a:lnSpc>
                <a:spcBef>
                  <a:spcPct val="0"/>
                </a:spcBef>
                <a:spcAft>
                  <a:spcPct val="0"/>
                </a:spcAft>
                <a:tabLst>
                  <a:tab pos="481013" algn="l"/>
                  <a:tab pos="5243513" algn="l"/>
                  <a:tab pos="7808913" algn="l"/>
                </a:tabLst>
                <a:defRPr sz="2000">
                  <a:solidFill>
                    <a:srgbClr val="FF2626"/>
                  </a:solidFill>
                  <a:latin typeface="Dixieland" pitchFamily="34" charset="2"/>
                </a:defRPr>
              </a:lvl8pPr>
              <a:lvl9pPr marL="3886200" indent="-228600" defTabSz="377825" eaLnBrk="0" fontAlgn="base" hangingPunct="0">
                <a:lnSpc>
                  <a:spcPct val="60000"/>
                </a:lnSpc>
                <a:spcBef>
                  <a:spcPct val="0"/>
                </a:spcBef>
                <a:spcAft>
                  <a:spcPct val="0"/>
                </a:spcAft>
                <a:tabLst>
                  <a:tab pos="481013" algn="l"/>
                  <a:tab pos="5243513" algn="l"/>
                  <a:tab pos="7808913" algn="l"/>
                </a:tabLst>
                <a:defRPr sz="2000">
                  <a:solidFill>
                    <a:srgbClr val="FF2626"/>
                  </a:solidFill>
                  <a:latin typeface="Dixieland" pitchFamily="34" charset="2"/>
                </a:defRPr>
              </a:lvl9pPr>
            </a:lstStyle>
            <a:p>
              <a:pPr>
                <a:spcAft>
                  <a:spcPts val="514"/>
                </a:spcAft>
              </a:pPr>
              <a:r>
                <a:rPr lang="sv-SE" altLang="en-US" sz="1457">
                  <a:solidFill>
                    <a:srgbClr val="FFFF33"/>
                  </a:solidFill>
                  <a:latin typeface="Arial" panose="020B0604020202020204" pitchFamily="34" charset="0"/>
                </a:rPr>
                <a:t>0.25 U/kg as bolus, </a:t>
              </a:r>
              <a:br>
                <a:rPr lang="sv-SE" altLang="en-US" sz="1457">
                  <a:solidFill>
                    <a:srgbClr val="FFFF33"/>
                  </a:solidFill>
                  <a:latin typeface="Arial" panose="020B0604020202020204" pitchFamily="34" charset="0"/>
                </a:rPr>
              </a:br>
              <a:r>
                <a:rPr lang="sv-SE" altLang="en-US" sz="1457">
                  <a:solidFill>
                    <a:srgbClr val="FFFF33"/>
                  </a:solidFill>
                  <a:latin typeface="Arial" panose="020B0604020202020204" pitchFamily="34" charset="0"/>
                </a:rPr>
                <a:t>then 0.1 U/kg/h</a:t>
              </a:r>
            </a:p>
            <a:p>
              <a:pPr>
                <a:spcAft>
                  <a:spcPts val="429"/>
                </a:spcAft>
              </a:pPr>
              <a:r>
                <a:rPr lang="sv-SE" altLang="en-US" sz="1200">
                  <a:solidFill>
                    <a:srgbClr val="FFFF33"/>
                  </a:solidFill>
                  <a:latin typeface="Arial" panose="020B0604020202020204" pitchFamily="34" charset="0"/>
                </a:rPr>
                <a:t>Dahlquist G et al. </a:t>
              </a:r>
              <a:br>
                <a:rPr lang="sv-SE" altLang="en-US" sz="1200">
                  <a:solidFill>
                    <a:srgbClr val="FFFF33"/>
                  </a:solidFill>
                  <a:latin typeface="Arial" panose="020B0604020202020204" pitchFamily="34" charset="0"/>
                </a:rPr>
              </a:br>
              <a:r>
                <a:rPr lang="sv-SE" altLang="en-US" sz="1200">
                  <a:solidFill>
                    <a:srgbClr val="FFFF33"/>
                  </a:solidFill>
                  <a:latin typeface="Arial" panose="020B0604020202020204" pitchFamily="34" charset="0"/>
                </a:rPr>
                <a:t>Lakartidningen 1981;78:3489-92.</a:t>
              </a:r>
              <a:endParaRPr lang="sv-SE" altLang="en-US" sz="1457">
                <a:solidFill>
                  <a:srgbClr val="FFFF33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209809" name="Rectangle 17"/>
            <p:cNvSpPr>
              <a:spLocks noChangeArrowheads="1"/>
            </p:cNvSpPr>
            <p:nvPr/>
          </p:nvSpPr>
          <p:spPr bwMode="auto">
            <a:xfrm>
              <a:off x="4278" y="1627"/>
              <a:ext cx="467" cy="291"/>
            </a:xfrm>
            <a:prstGeom prst="rect">
              <a:avLst/>
            </a:prstGeom>
            <a:solidFill>
              <a:schemeClr val="bg1"/>
            </a:solidFill>
            <a:ln w="12700">
              <a:noFill/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en-US" sz="1543"/>
            </a:p>
          </p:txBody>
        </p:sp>
        <p:sp>
          <p:nvSpPr>
            <p:cNvPr id="32779" name="Text Box 18"/>
            <p:cNvSpPr txBox="1">
              <a:spLocks noChangeArrowheads="1"/>
            </p:cNvSpPr>
            <p:nvPr/>
          </p:nvSpPr>
          <p:spPr bwMode="auto">
            <a:xfrm>
              <a:off x="4232" y="1611"/>
              <a:ext cx="456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760413">
                <a:defRPr sz="2000">
                  <a:solidFill>
                    <a:srgbClr val="FF2626"/>
                  </a:solidFill>
                  <a:latin typeface="Dixieland" pitchFamily="34" charset="2"/>
                </a:defRPr>
              </a:lvl1pPr>
              <a:lvl2pPr marL="742950" indent="-285750" defTabSz="760413">
                <a:defRPr sz="2000">
                  <a:solidFill>
                    <a:srgbClr val="FF2626"/>
                  </a:solidFill>
                  <a:latin typeface="Dixieland" pitchFamily="34" charset="2"/>
                </a:defRPr>
              </a:lvl2pPr>
              <a:lvl3pPr marL="1143000" indent="-228600" defTabSz="760413">
                <a:defRPr sz="2000">
                  <a:solidFill>
                    <a:srgbClr val="FF2626"/>
                  </a:solidFill>
                  <a:latin typeface="Dixieland" pitchFamily="34" charset="2"/>
                </a:defRPr>
              </a:lvl3pPr>
              <a:lvl4pPr marL="1600200" indent="-228600" defTabSz="760413">
                <a:defRPr sz="2000">
                  <a:solidFill>
                    <a:srgbClr val="FF2626"/>
                  </a:solidFill>
                  <a:latin typeface="Dixieland" pitchFamily="34" charset="2"/>
                </a:defRPr>
              </a:lvl4pPr>
              <a:lvl5pPr marL="2057400" indent="-228600" defTabSz="760413">
                <a:defRPr sz="2000">
                  <a:solidFill>
                    <a:srgbClr val="FF2626"/>
                  </a:solidFill>
                  <a:latin typeface="Dixieland" pitchFamily="34" charset="2"/>
                </a:defRPr>
              </a:lvl5pPr>
              <a:lvl6pPr marL="2514600" indent="-228600" defTabSz="760413" eaLnBrk="0" fontAlgn="base" hangingPunct="0">
                <a:lnSpc>
                  <a:spcPct val="60000"/>
                </a:lnSpc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FF2626"/>
                  </a:solidFill>
                  <a:latin typeface="Dixieland" pitchFamily="34" charset="2"/>
                </a:defRPr>
              </a:lvl6pPr>
              <a:lvl7pPr marL="2971800" indent="-228600" defTabSz="760413" eaLnBrk="0" fontAlgn="base" hangingPunct="0">
                <a:lnSpc>
                  <a:spcPct val="60000"/>
                </a:lnSpc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FF2626"/>
                  </a:solidFill>
                  <a:latin typeface="Dixieland" pitchFamily="34" charset="2"/>
                </a:defRPr>
              </a:lvl7pPr>
              <a:lvl8pPr marL="3429000" indent="-228600" defTabSz="760413" eaLnBrk="0" fontAlgn="base" hangingPunct="0">
                <a:lnSpc>
                  <a:spcPct val="60000"/>
                </a:lnSpc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FF2626"/>
                  </a:solidFill>
                  <a:latin typeface="Dixieland" pitchFamily="34" charset="2"/>
                </a:defRPr>
              </a:lvl8pPr>
              <a:lvl9pPr marL="3886200" indent="-228600" defTabSz="760413" eaLnBrk="0" fontAlgn="base" hangingPunct="0">
                <a:lnSpc>
                  <a:spcPct val="60000"/>
                </a:lnSpc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FF2626"/>
                  </a:solidFill>
                  <a:latin typeface="Dixieland" pitchFamily="34" charset="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</a:pPr>
              <a:r>
                <a:rPr lang="sv-SE" altLang="en-US" sz="1029">
                  <a:solidFill>
                    <a:srgbClr val="000000"/>
                  </a:solidFill>
                  <a:latin typeface="Arial" panose="020B0604020202020204" pitchFamily="34" charset="0"/>
                </a:rPr>
                <a:t>Mean</a:t>
              </a:r>
              <a:endParaRPr lang="en-US" altLang="en-US" sz="1029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209811" name="Rectangle 19"/>
            <p:cNvSpPr>
              <a:spLocks noChangeArrowheads="1"/>
            </p:cNvSpPr>
            <p:nvPr/>
          </p:nvSpPr>
          <p:spPr bwMode="auto">
            <a:xfrm>
              <a:off x="5088" y="2970"/>
              <a:ext cx="276" cy="291"/>
            </a:xfrm>
            <a:prstGeom prst="rect">
              <a:avLst/>
            </a:prstGeom>
            <a:solidFill>
              <a:schemeClr val="bg1"/>
            </a:solidFill>
            <a:ln w="12700">
              <a:noFill/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en-US" sz="1543"/>
            </a:p>
          </p:txBody>
        </p:sp>
        <p:sp>
          <p:nvSpPr>
            <p:cNvPr id="32781" name="Text Box 20"/>
            <p:cNvSpPr txBox="1">
              <a:spLocks noChangeArrowheads="1"/>
            </p:cNvSpPr>
            <p:nvPr/>
          </p:nvSpPr>
          <p:spPr bwMode="auto">
            <a:xfrm>
              <a:off x="5042" y="2979"/>
              <a:ext cx="473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760413">
                <a:defRPr sz="2000">
                  <a:solidFill>
                    <a:srgbClr val="FF2626"/>
                  </a:solidFill>
                  <a:latin typeface="Dixieland" pitchFamily="34" charset="2"/>
                </a:defRPr>
              </a:lvl1pPr>
              <a:lvl2pPr marL="742950" indent="-285750" defTabSz="760413">
                <a:defRPr sz="2000">
                  <a:solidFill>
                    <a:srgbClr val="FF2626"/>
                  </a:solidFill>
                  <a:latin typeface="Dixieland" pitchFamily="34" charset="2"/>
                </a:defRPr>
              </a:lvl2pPr>
              <a:lvl3pPr marL="1143000" indent="-228600" defTabSz="760413">
                <a:defRPr sz="2000">
                  <a:solidFill>
                    <a:srgbClr val="FF2626"/>
                  </a:solidFill>
                  <a:latin typeface="Dixieland" pitchFamily="34" charset="2"/>
                </a:defRPr>
              </a:lvl3pPr>
              <a:lvl4pPr marL="1600200" indent="-228600" defTabSz="760413">
                <a:defRPr sz="2000">
                  <a:solidFill>
                    <a:srgbClr val="FF2626"/>
                  </a:solidFill>
                  <a:latin typeface="Dixieland" pitchFamily="34" charset="2"/>
                </a:defRPr>
              </a:lvl4pPr>
              <a:lvl5pPr marL="2057400" indent="-228600" defTabSz="760413">
                <a:defRPr sz="2000">
                  <a:solidFill>
                    <a:srgbClr val="FF2626"/>
                  </a:solidFill>
                  <a:latin typeface="Dixieland" pitchFamily="34" charset="2"/>
                </a:defRPr>
              </a:lvl5pPr>
              <a:lvl6pPr marL="2514600" indent="-228600" defTabSz="760413" eaLnBrk="0" fontAlgn="base" hangingPunct="0">
                <a:lnSpc>
                  <a:spcPct val="60000"/>
                </a:lnSpc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FF2626"/>
                  </a:solidFill>
                  <a:latin typeface="Dixieland" pitchFamily="34" charset="2"/>
                </a:defRPr>
              </a:lvl6pPr>
              <a:lvl7pPr marL="2971800" indent="-228600" defTabSz="760413" eaLnBrk="0" fontAlgn="base" hangingPunct="0">
                <a:lnSpc>
                  <a:spcPct val="60000"/>
                </a:lnSpc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FF2626"/>
                  </a:solidFill>
                  <a:latin typeface="Dixieland" pitchFamily="34" charset="2"/>
                </a:defRPr>
              </a:lvl7pPr>
              <a:lvl8pPr marL="3429000" indent="-228600" defTabSz="760413" eaLnBrk="0" fontAlgn="base" hangingPunct="0">
                <a:lnSpc>
                  <a:spcPct val="60000"/>
                </a:lnSpc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FF2626"/>
                  </a:solidFill>
                  <a:latin typeface="Dixieland" pitchFamily="34" charset="2"/>
                </a:defRPr>
              </a:lvl8pPr>
              <a:lvl9pPr marL="3886200" indent="-228600" defTabSz="760413" eaLnBrk="0" fontAlgn="base" hangingPunct="0">
                <a:lnSpc>
                  <a:spcPct val="60000"/>
                </a:lnSpc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FF2626"/>
                  </a:solidFill>
                  <a:latin typeface="Dixieland" pitchFamily="34" charset="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</a:pPr>
              <a:r>
                <a:rPr lang="sv-SE" altLang="en-US" sz="1029">
                  <a:solidFill>
                    <a:srgbClr val="000000"/>
                  </a:solidFill>
                  <a:latin typeface="Arial" panose="020B0604020202020204" pitchFamily="34" charset="0"/>
                </a:rPr>
                <a:t>Hours</a:t>
              </a:r>
              <a:endParaRPr lang="en-US" altLang="en-US" sz="1029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2209813" name="Rectangle 21"/>
          <p:cNvSpPr>
            <a:spLocks noChangeArrowheads="1"/>
          </p:cNvSpPr>
          <p:nvPr/>
        </p:nvSpPr>
        <p:spPr bwMode="auto">
          <a:xfrm>
            <a:off x="2002972" y="4739368"/>
            <a:ext cx="8184697" cy="1801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80553" tIns="40276" rIns="80553" bIns="40276">
            <a:spAutoFit/>
          </a:bodyPr>
          <a:lstStyle/>
          <a:p>
            <a:pPr marL="327881" indent="-327881" defTabSz="340126">
              <a:tabLst>
                <a:tab pos="1666614" algn="l"/>
                <a:tab pos="3044800" algn="l"/>
              </a:tabLst>
              <a:defRPr/>
            </a:pPr>
            <a:endParaRPr lang="sv-SE" sz="2057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327881" indent="-327881" defTabSz="340126">
              <a:lnSpc>
                <a:spcPct val="110000"/>
              </a:lnSpc>
              <a:spcBef>
                <a:spcPct val="50000"/>
              </a:spcBef>
              <a:buClr>
                <a:srgbClr val="FF0B0B"/>
              </a:buClr>
              <a:tabLst>
                <a:tab pos="1666614" algn="l"/>
                <a:tab pos="3044800" algn="l"/>
              </a:tabLst>
              <a:defRPr/>
            </a:pPr>
            <a:r>
              <a:rPr lang="en-US" sz="2057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</a:rPr>
              <a:t>➠</a:t>
            </a:r>
            <a:r>
              <a:rPr lang="en-US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 	0.1 U/kg/h at least 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until resolution of </a:t>
            </a:r>
            <a:b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</a:b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DKA</a:t>
            </a:r>
            <a:r>
              <a:rPr lang="en-US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 (pH &gt;7.30, bicarbonate &gt;15 </a:t>
            </a:r>
            <a:br>
              <a:rPr lang="en-US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</a:br>
            <a:r>
              <a:rPr lang="en-US" sz="2400" dirty="0" err="1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mmol</a:t>
            </a:r>
            <a:r>
              <a:rPr lang="en-US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/L and/or closure of the anion gap).  </a:t>
            </a:r>
            <a:endParaRPr lang="sv-SE" sz="2400" dirty="0">
              <a:solidFill>
                <a:srgbClr val="FFFF33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3072049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09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09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09796" grpId="0" autoUpdateAnimBg="0"/>
      <p:bldP spid="2209813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389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076450" y="140154"/>
            <a:ext cx="7981950" cy="451757"/>
          </a:xfrm>
          <a:ln w="12700">
            <a:miter lim="800000"/>
            <a:headEnd type="none" w="sm" len="sm"/>
            <a:tailEnd type="none" w="sm" len="sm"/>
          </a:ln>
        </p:spPr>
        <p:txBody>
          <a:bodyPr vert="horz" wrap="square" lIns="79997" tIns="39999" rIns="79997" bIns="39999" numCol="1" rtlCol="0" anchor="t" compatLnSpc="1">
            <a:prstTxWarp prst="textNoShape">
              <a:avLst/>
            </a:prstTxWarp>
            <a:normAutofit/>
          </a:bodyPr>
          <a:lstStyle/>
          <a:p>
            <a:pPr>
              <a:defRPr/>
            </a:pPr>
            <a:r>
              <a:rPr lang="sv-SE" sz="240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Insulin therapy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53040">
              <a:defRPr/>
            </a:pPr>
            <a:r>
              <a:rPr lang="sv-SE" dirty="0">
                <a:latin typeface="Arial" pitchFamily="34" charset="0"/>
              </a:rPr>
              <a:t>R Hanas 2009 </a:t>
            </a:r>
          </a:p>
        </p:txBody>
      </p:sp>
      <p:sp>
        <p:nvSpPr>
          <p:cNvPr id="2213891" name="Rectangle 3"/>
          <p:cNvSpPr>
            <a:spLocks noChangeArrowheads="1"/>
          </p:cNvSpPr>
          <p:nvPr/>
        </p:nvSpPr>
        <p:spPr bwMode="auto">
          <a:xfrm>
            <a:off x="2002971" y="595993"/>
            <a:ext cx="8420100" cy="27985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80553" tIns="40276" rIns="80553" bIns="40276">
            <a:spAutoFit/>
          </a:bodyPr>
          <a:lstStyle/>
          <a:p>
            <a:pPr marL="327881" indent="-327881" defTabSz="340126">
              <a:tabLst>
                <a:tab pos="1666614" algn="l"/>
                <a:tab pos="3044800" algn="l"/>
              </a:tabLst>
              <a:defRPr/>
            </a:pPr>
            <a:endParaRPr lang="sv-SE" sz="2057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327881" indent="-327881" defTabSz="340126">
              <a:lnSpc>
                <a:spcPct val="110000"/>
              </a:lnSpc>
              <a:spcBef>
                <a:spcPct val="50000"/>
              </a:spcBef>
              <a:tabLst>
                <a:tab pos="1666614" algn="l"/>
                <a:tab pos="3044800" algn="l"/>
              </a:tabLst>
              <a:defRPr/>
            </a:pPr>
            <a:r>
              <a:rPr lang="en-US" sz="2057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</a:rPr>
              <a:t>➠</a:t>
            </a:r>
            <a:r>
              <a:rPr lang="sv-SE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</a:rPr>
              <a:t>	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5% glucose</a:t>
            </a:r>
            <a:r>
              <a:rPr lang="en-US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 should be added to the IV fluid when the BG falls to 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~ 17 </a:t>
            </a:r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mmol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/L (300 mg/</a:t>
            </a:r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dL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)</a:t>
            </a:r>
            <a:r>
              <a:rPr lang="en-US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 (B).</a:t>
            </a:r>
            <a:r>
              <a:rPr lang="en-GB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  </a:t>
            </a:r>
            <a:endParaRPr lang="en-US" sz="2400" dirty="0">
              <a:solidFill>
                <a:srgbClr val="47FF2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  <a:cs typeface="Times New Roman" pitchFamily="18" charset="0"/>
            </a:endParaRPr>
          </a:p>
          <a:p>
            <a:pPr marL="327881" indent="-327881" defTabSz="340126">
              <a:lnSpc>
                <a:spcPct val="110000"/>
              </a:lnSpc>
              <a:spcBef>
                <a:spcPct val="50000"/>
              </a:spcBef>
              <a:tabLst>
                <a:tab pos="1666614" algn="l"/>
                <a:tab pos="3044800" algn="l"/>
              </a:tabLst>
              <a:defRPr/>
            </a:pPr>
            <a:r>
              <a:rPr lang="en-US" sz="2057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</a:rPr>
              <a:t>➠</a:t>
            </a:r>
            <a:r>
              <a:rPr lang="sv-SE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</a:rPr>
              <a:t>	</a:t>
            </a:r>
            <a:r>
              <a:rPr lang="en-US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If BG falls very rapidly 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(&gt;5 </a:t>
            </a:r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mmol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/L/h, 90 mg/</a:t>
            </a:r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dL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/h)</a:t>
            </a:r>
            <a:r>
              <a:rPr lang="en-US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, consider 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adding glucose even before</a:t>
            </a:r>
            <a:r>
              <a:rPr lang="en-US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 plasma glucose has decreased to 17 </a:t>
            </a:r>
            <a:r>
              <a:rPr lang="en-US" sz="2400" dirty="0" err="1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mmol</a:t>
            </a:r>
            <a:r>
              <a:rPr lang="en-US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/L (E).</a:t>
            </a:r>
          </a:p>
        </p:txBody>
      </p:sp>
      <p:sp>
        <p:nvSpPr>
          <p:cNvPr id="2213892" name="Rectangle 4"/>
          <p:cNvSpPr>
            <a:spLocks noChangeArrowheads="1"/>
          </p:cNvSpPr>
          <p:nvPr/>
        </p:nvSpPr>
        <p:spPr bwMode="auto">
          <a:xfrm>
            <a:off x="2002971" y="2958193"/>
            <a:ext cx="8420100" cy="3611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80553" tIns="40276" rIns="80553" bIns="40276">
            <a:spAutoFit/>
          </a:bodyPr>
          <a:lstStyle/>
          <a:p>
            <a:pPr marL="327881" indent="-327881" defTabSz="340126">
              <a:tabLst>
                <a:tab pos="1666614" algn="l"/>
                <a:tab pos="3044800" algn="l"/>
              </a:tabLst>
              <a:defRPr/>
            </a:pPr>
            <a:endParaRPr lang="sv-SE" sz="2057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327881" indent="-327881" defTabSz="340126">
              <a:lnSpc>
                <a:spcPct val="110000"/>
              </a:lnSpc>
              <a:spcBef>
                <a:spcPct val="50000"/>
              </a:spcBef>
              <a:buClr>
                <a:srgbClr val="FF0B0B"/>
              </a:buClr>
              <a:tabLst>
                <a:tab pos="1666614" algn="l"/>
                <a:tab pos="3044800" algn="l"/>
              </a:tabLst>
              <a:defRPr/>
            </a:pPr>
            <a:r>
              <a:rPr lang="en-US" sz="2057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</a:rPr>
              <a:t>➠</a:t>
            </a:r>
            <a:r>
              <a:rPr lang="en-US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 	It may be necessary to use 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10% or even 12.5% dextrose to prevent hypoglycemia</a:t>
            </a:r>
            <a:r>
              <a:rPr lang="en-US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 while continuing to infuse insulin to correct the metabolic acidosis.</a:t>
            </a:r>
            <a:r>
              <a:rPr lang="en-GB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 </a:t>
            </a:r>
            <a:endParaRPr lang="en-US" sz="2400" dirty="0">
              <a:solidFill>
                <a:srgbClr val="47FF2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  <a:cs typeface="Times New Roman" pitchFamily="18" charset="0"/>
            </a:endParaRPr>
          </a:p>
          <a:p>
            <a:pPr marL="327881" indent="-327881" defTabSz="340126">
              <a:lnSpc>
                <a:spcPct val="110000"/>
              </a:lnSpc>
              <a:spcBef>
                <a:spcPct val="50000"/>
              </a:spcBef>
              <a:buClr>
                <a:srgbClr val="FF0B0B"/>
              </a:buClr>
              <a:tabLst>
                <a:tab pos="1666614" algn="l"/>
                <a:tab pos="3044800" algn="l"/>
              </a:tabLst>
              <a:defRPr/>
            </a:pPr>
            <a:r>
              <a:rPr lang="en-US" sz="2057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</a:rPr>
              <a:t>➠</a:t>
            </a:r>
            <a:r>
              <a:rPr lang="en-US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 	If the patient demonstrates marked sensitivity to insulin (e.g., 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some young children </a:t>
            </a:r>
            <a:r>
              <a:rPr lang="en-US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with DKA and patients with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 HHS), the dose may be decreased to 0.05 U/kg/hour,</a:t>
            </a:r>
            <a:r>
              <a:rPr lang="en-US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 or less, provided that </a:t>
            </a:r>
            <a:r>
              <a:rPr lang="en-US" sz="2400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metabolic acidosis continues to resolve</a:t>
            </a:r>
            <a:r>
              <a:rPr lang="en-GB" sz="2400" u="sng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 </a:t>
            </a:r>
            <a:endParaRPr lang="en-US" sz="2400" u="sng" dirty="0">
              <a:solidFill>
                <a:srgbClr val="FFFF33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0104732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13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13892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33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076450" y="140154"/>
            <a:ext cx="7981950" cy="451757"/>
          </a:xfrm>
          <a:ln w="12700">
            <a:miter lim="800000"/>
            <a:headEnd type="none" w="sm" len="sm"/>
            <a:tailEnd type="none" w="sm" len="sm"/>
          </a:ln>
        </p:spPr>
        <p:txBody>
          <a:bodyPr vert="horz" wrap="square" lIns="79997" tIns="39999" rIns="79997" bIns="39999" numCol="1" rtlCol="0" anchor="t" compatLnSpc="1">
            <a:prstTxWarp prst="textNoShape">
              <a:avLst/>
            </a:prstTxWarp>
            <a:normAutofit/>
          </a:bodyPr>
          <a:lstStyle/>
          <a:p>
            <a:pPr>
              <a:defRPr/>
            </a:pPr>
            <a:r>
              <a:rPr lang="sv-SE" sz="240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Potassium replacement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53040">
              <a:defRPr/>
            </a:pPr>
            <a:r>
              <a:rPr lang="sv-SE" dirty="0">
                <a:latin typeface="Arial" pitchFamily="34" charset="0"/>
              </a:rPr>
              <a:t>R Hanas 2009 </a:t>
            </a:r>
          </a:p>
        </p:txBody>
      </p:sp>
      <p:sp>
        <p:nvSpPr>
          <p:cNvPr id="2363395" name="Rectangle 3"/>
          <p:cNvSpPr>
            <a:spLocks noChangeArrowheads="1"/>
          </p:cNvSpPr>
          <p:nvPr/>
        </p:nvSpPr>
        <p:spPr bwMode="auto">
          <a:xfrm>
            <a:off x="2002971" y="650422"/>
            <a:ext cx="8420100" cy="27985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80553" tIns="40276" rIns="80553" bIns="40276">
            <a:spAutoFit/>
          </a:bodyPr>
          <a:lstStyle/>
          <a:p>
            <a:pPr marL="327881" indent="-327881" defTabSz="340126">
              <a:tabLst>
                <a:tab pos="1666614" algn="l"/>
                <a:tab pos="3044800" algn="l"/>
              </a:tabLst>
              <a:defRPr/>
            </a:pPr>
            <a:endParaRPr lang="sv-SE" sz="2057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327881" indent="-327881" defTabSz="340126">
              <a:lnSpc>
                <a:spcPct val="110000"/>
              </a:lnSpc>
              <a:spcBef>
                <a:spcPct val="50000"/>
              </a:spcBef>
              <a:tabLst>
                <a:tab pos="1666614" algn="l"/>
                <a:tab pos="3044800" algn="l"/>
              </a:tabLst>
              <a:defRPr/>
            </a:pPr>
            <a:r>
              <a:rPr lang="en-US" sz="2057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</a:rPr>
              <a:t>➠</a:t>
            </a:r>
            <a:r>
              <a:rPr lang="sv-SE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</a:rPr>
              <a:t>	</a:t>
            </a:r>
            <a:r>
              <a:rPr lang="en-US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Replacement therapy is required 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regardless of the serum potassium concentration</a:t>
            </a:r>
            <a:r>
              <a:rPr lang="en-US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 (A).</a:t>
            </a:r>
            <a:r>
              <a:rPr lang="en-GB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  </a:t>
            </a:r>
            <a:endParaRPr lang="en-US" sz="2400" dirty="0">
              <a:solidFill>
                <a:srgbClr val="FFFF33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  <a:cs typeface="Times New Roman" pitchFamily="18" charset="0"/>
            </a:endParaRPr>
          </a:p>
          <a:p>
            <a:pPr marL="327881" indent="-327881" defTabSz="340126">
              <a:lnSpc>
                <a:spcPct val="110000"/>
              </a:lnSpc>
              <a:spcBef>
                <a:spcPct val="50000"/>
              </a:spcBef>
              <a:buClr>
                <a:srgbClr val="FF0B0B"/>
              </a:buClr>
              <a:tabLst>
                <a:tab pos="1666614" algn="l"/>
                <a:tab pos="3044800" algn="l"/>
              </a:tabLst>
              <a:defRPr/>
            </a:pPr>
            <a:r>
              <a:rPr lang="en-US" sz="2057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</a:rPr>
              <a:t>➠</a:t>
            </a:r>
            <a:r>
              <a:rPr 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 	If the patient is </a:t>
            </a:r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hypokalemic</a:t>
            </a:r>
            <a:r>
              <a:rPr 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, start potassium replacement 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at the time of initial volume</a:t>
            </a:r>
            <a:r>
              <a:rPr 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 expansion and before starting insulin therapy with 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20 </a:t>
            </a:r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mmol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 K/L</a:t>
            </a:r>
            <a:r>
              <a:rPr 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.</a:t>
            </a:r>
            <a:r>
              <a:rPr lang="en-US" sz="2400" dirty="0">
                <a:solidFill>
                  <a:srgbClr val="47FF2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 </a:t>
            </a:r>
          </a:p>
        </p:txBody>
      </p:sp>
      <p:sp>
        <p:nvSpPr>
          <p:cNvPr id="2363396" name="Rectangle 4"/>
          <p:cNvSpPr>
            <a:spLocks noChangeArrowheads="1"/>
          </p:cNvSpPr>
          <p:nvPr/>
        </p:nvSpPr>
        <p:spPr bwMode="auto">
          <a:xfrm>
            <a:off x="2002971" y="3050721"/>
            <a:ext cx="8420100" cy="2851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80553" tIns="40276" rIns="80553" bIns="40276">
            <a:spAutoFit/>
          </a:bodyPr>
          <a:lstStyle/>
          <a:p>
            <a:pPr marL="327881" indent="-327881" defTabSz="340126">
              <a:tabLst>
                <a:tab pos="1666614" algn="l"/>
                <a:tab pos="3044800" algn="l"/>
              </a:tabLst>
              <a:defRPr/>
            </a:pPr>
            <a:endParaRPr lang="en-US" sz="2400" dirty="0">
              <a:solidFill>
                <a:srgbClr val="47FF2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  <a:cs typeface="Times New Roman" pitchFamily="18" charset="0"/>
            </a:endParaRPr>
          </a:p>
          <a:p>
            <a:pPr marL="327881" indent="-327881" defTabSz="340126">
              <a:lnSpc>
                <a:spcPct val="110000"/>
              </a:lnSpc>
              <a:spcBef>
                <a:spcPct val="50000"/>
              </a:spcBef>
              <a:buClr>
                <a:srgbClr val="FF0B0B"/>
              </a:buClr>
              <a:tabLst>
                <a:tab pos="1666614" algn="l"/>
                <a:tab pos="3044800" algn="l"/>
              </a:tabLst>
              <a:defRPr/>
            </a:pPr>
            <a:r>
              <a:rPr lang="en-US" sz="2057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</a:rPr>
              <a:t>➠</a:t>
            </a:r>
            <a:r>
              <a:rPr lang="en-US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 	Otherwise, start replacing potassium 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after initial volume expansion </a:t>
            </a:r>
            <a:r>
              <a:rPr 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and concurrent with starting insulin therapy with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 40 </a:t>
            </a:r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mmol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 K/L</a:t>
            </a:r>
            <a:r>
              <a:rPr lang="en-US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.</a:t>
            </a:r>
          </a:p>
          <a:p>
            <a:pPr marL="327881" indent="-327881" defTabSz="340126">
              <a:lnSpc>
                <a:spcPct val="110000"/>
              </a:lnSpc>
              <a:spcBef>
                <a:spcPct val="50000"/>
              </a:spcBef>
              <a:buClr>
                <a:srgbClr val="FF0B0B"/>
              </a:buClr>
              <a:tabLst>
                <a:tab pos="1666614" algn="l"/>
                <a:tab pos="3044800" algn="l"/>
              </a:tabLst>
              <a:defRPr/>
            </a:pPr>
            <a:r>
              <a:rPr lang="en-US" sz="2057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</a:rPr>
              <a:t>➠</a:t>
            </a:r>
            <a:r>
              <a:rPr lang="en-US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 	If the patient is </a:t>
            </a:r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hyperkalemic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, </a:t>
            </a:r>
            <a:r>
              <a:rPr lang="en-US" sz="24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defer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 potassium replacement therapy until urine output</a:t>
            </a:r>
            <a:r>
              <a:rPr lang="en-US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 is documented (E).</a:t>
            </a:r>
            <a:r>
              <a:rPr lang="en-GB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 </a:t>
            </a:r>
            <a:endParaRPr lang="en-US" sz="2400" dirty="0">
              <a:solidFill>
                <a:srgbClr val="FFFF33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6126390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63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63396" grpId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798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076450" y="140154"/>
            <a:ext cx="7981950" cy="451757"/>
          </a:xfrm>
          <a:ln w="12700">
            <a:miter lim="800000"/>
            <a:headEnd type="none" w="sm" len="sm"/>
            <a:tailEnd type="none" w="sm" len="sm"/>
          </a:ln>
        </p:spPr>
        <p:txBody>
          <a:bodyPr vert="horz" wrap="square" lIns="79997" tIns="39999" rIns="79997" bIns="39999" numCol="1" rtlCol="0" anchor="t" compatLnSpc="1">
            <a:prstTxWarp prst="textNoShape">
              <a:avLst/>
            </a:prstTxWarp>
            <a:normAutofit/>
          </a:bodyPr>
          <a:lstStyle/>
          <a:p>
            <a:pPr>
              <a:defRPr/>
            </a:pPr>
            <a:r>
              <a:rPr lang="sv-SE" sz="240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Potassium replacement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53040">
              <a:defRPr/>
            </a:pPr>
            <a:r>
              <a:rPr lang="sv-SE" dirty="0">
                <a:latin typeface="Arial" pitchFamily="34" charset="0"/>
              </a:rPr>
              <a:t>R Hanas 2009 </a:t>
            </a:r>
          </a:p>
        </p:txBody>
      </p:sp>
      <p:sp>
        <p:nvSpPr>
          <p:cNvPr id="2217987" name="Rectangle 3"/>
          <p:cNvSpPr>
            <a:spLocks noChangeArrowheads="1"/>
          </p:cNvSpPr>
          <p:nvPr/>
        </p:nvSpPr>
        <p:spPr bwMode="auto">
          <a:xfrm>
            <a:off x="2002971" y="650421"/>
            <a:ext cx="8420100" cy="2445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80553" tIns="40276" rIns="80553" bIns="40276">
            <a:spAutoFit/>
          </a:bodyPr>
          <a:lstStyle/>
          <a:p>
            <a:pPr marL="327881" indent="-327881" defTabSz="340126">
              <a:tabLst>
                <a:tab pos="1666614" algn="l"/>
                <a:tab pos="3044800" algn="l"/>
              </a:tabLst>
              <a:defRPr/>
            </a:pPr>
            <a:endParaRPr lang="en-US" sz="2400" dirty="0">
              <a:solidFill>
                <a:srgbClr val="FFFF33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  <a:cs typeface="Times New Roman" pitchFamily="18" charset="0"/>
            </a:endParaRPr>
          </a:p>
          <a:p>
            <a:pPr marL="327881" indent="-327881" defTabSz="340126">
              <a:lnSpc>
                <a:spcPct val="110000"/>
              </a:lnSpc>
              <a:spcBef>
                <a:spcPct val="50000"/>
              </a:spcBef>
              <a:buClr>
                <a:srgbClr val="FF0B0B"/>
              </a:buClr>
              <a:tabLst>
                <a:tab pos="1666614" algn="l"/>
                <a:tab pos="3044800" algn="l"/>
              </a:tabLst>
              <a:defRPr/>
            </a:pPr>
            <a:r>
              <a:rPr lang="en-US" sz="2057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</a:rPr>
              <a:t>➠</a:t>
            </a:r>
            <a:r>
              <a:rPr lang="en-US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 	Subsequent potassium replacement therapy should be 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based on serum potassium measurements</a:t>
            </a:r>
            <a:r>
              <a:rPr lang="en-US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 (E).</a:t>
            </a:r>
          </a:p>
          <a:p>
            <a:pPr marL="327881" indent="-327881" defTabSz="340126">
              <a:lnSpc>
                <a:spcPct val="110000"/>
              </a:lnSpc>
              <a:spcBef>
                <a:spcPct val="50000"/>
              </a:spcBef>
              <a:buClr>
                <a:srgbClr val="FF0B0B"/>
              </a:buClr>
              <a:tabLst>
                <a:tab pos="1666614" algn="l"/>
                <a:tab pos="3044800" algn="l"/>
              </a:tabLst>
              <a:defRPr/>
            </a:pPr>
            <a:r>
              <a:rPr lang="en-US" sz="2057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</a:rPr>
              <a:t>➠</a:t>
            </a:r>
            <a:r>
              <a:rPr lang="en-US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 	Potassium replacement 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should continue throughout IV fluid therapy</a:t>
            </a:r>
            <a:r>
              <a:rPr lang="en-US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 (E).</a:t>
            </a:r>
          </a:p>
        </p:txBody>
      </p:sp>
      <p:sp>
        <p:nvSpPr>
          <p:cNvPr id="2217988" name="Rectangle 4"/>
          <p:cNvSpPr>
            <a:spLocks noChangeArrowheads="1"/>
          </p:cNvSpPr>
          <p:nvPr/>
        </p:nvSpPr>
        <p:spPr bwMode="auto">
          <a:xfrm>
            <a:off x="2002971" y="2664278"/>
            <a:ext cx="8420100" cy="2851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80553" tIns="40276" rIns="80553" bIns="40276">
            <a:spAutoFit/>
          </a:bodyPr>
          <a:lstStyle/>
          <a:p>
            <a:pPr marL="327881" indent="-327881" defTabSz="340126">
              <a:tabLst>
                <a:tab pos="1666614" algn="l"/>
                <a:tab pos="3044800" algn="l"/>
              </a:tabLst>
              <a:defRPr/>
            </a:pPr>
            <a:endParaRPr lang="en-US" sz="2400" dirty="0">
              <a:solidFill>
                <a:srgbClr val="FFFF33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  <a:cs typeface="Times New Roman" pitchFamily="18" charset="0"/>
            </a:endParaRPr>
          </a:p>
          <a:p>
            <a:pPr marL="327881" indent="-327881" defTabSz="340126">
              <a:lnSpc>
                <a:spcPct val="110000"/>
              </a:lnSpc>
              <a:spcBef>
                <a:spcPct val="50000"/>
              </a:spcBef>
              <a:buClr>
                <a:srgbClr val="FF0B0B"/>
              </a:buClr>
              <a:tabLst>
                <a:tab pos="1666614" algn="l"/>
                <a:tab pos="3044800" algn="l"/>
              </a:tabLst>
              <a:defRPr/>
            </a:pPr>
            <a:r>
              <a:rPr lang="en-US" sz="2057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</a:rPr>
              <a:t>➠</a:t>
            </a:r>
            <a:r>
              <a:rPr lang="en-US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 	The 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maximum</a:t>
            </a:r>
            <a:r>
              <a:rPr lang="en-US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 recommended rate of intravenous potassium replacement is usually 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0.5 </a:t>
            </a:r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mmol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/kg/h.</a:t>
            </a:r>
            <a:r>
              <a:rPr lang="en-US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 (E).</a:t>
            </a:r>
          </a:p>
          <a:p>
            <a:pPr marL="327881" indent="-327881" defTabSz="340126">
              <a:lnSpc>
                <a:spcPct val="110000"/>
              </a:lnSpc>
              <a:spcBef>
                <a:spcPct val="50000"/>
              </a:spcBef>
              <a:buClr>
                <a:srgbClr val="FF0B0B"/>
              </a:buClr>
              <a:tabLst>
                <a:tab pos="1666614" algn="l"/>
                <a:tab pos="3044800" algn="l"/>
              </a:tabLst>
              <a:defRPr/>
            </a:pPr>
            <a:r>
              <a:rPr lang="en-US" sz="2057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</a:rPr>
              <a:t>➠</a:t>
            </a:r>
            <a:r>
              <a:rPr lang="en-US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 	If </a:t>
            </a:r>
            <a:r>
              <a:rPr lang="en-US" sz="2400" dirty="0" err="1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hypokalemia</a:t>
            </a:r>
            <a:r>
              <a:rPr lang="en-US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 persists 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despite maximum rate</a:t>
            </a:r>
            <a:r>
              <a:rPr lang="en-US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 of potassium replacement, then the 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rate of insulin infusion can be reduced</a:t>
            </a:r>
            <a:r>
              <a:rPr lang="en-US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.</a:t>
            </a:r>
            <a:r>
              <a:rPr lang="en-GB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 </a:t>
            </a:r>
            <a:endParaRPr lang="en-US" sz="2400" dirty="0">
              <a:solidFill>
                <a:srgbClr val="FFFF33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6690804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17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17988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003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076450" y="149679"/>
            <a:ext cx="7981950" cy="587829"/>
          </a:xfrm>
          <a:ln w="12700">
            <a:miter lim="800000"/>
            <a:headEnd type="none" w="sm" len="sm"/>
            <a:tailEnd type="none" w="sm" len="sm"/>
          </a:ln>
        </p:spPr>
        <p:txBody>
          <a:bodyPr vert="horz" wrap="square" lIns="79997" tIns="39999" rIns="79997" bIns="39999" numCol="1" rtlCol="0" anchor="t" compatLnSpc="1">
            <a:prstTxWarp prst="textNoShape">
              <a:avLst/>
            </a:prstTxWarp>
            <a:normAutofit/>
          </a:bodyPr>
          <a:lstStyle/>
          <a:p>
            <a:pPr>
              <a:defRPr/>
            </a:pPr>
            <a:r>
              <a:rPr sz="2400">
                <a:solidFill>
                  <a:srgbClr val="FFFF0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Potassium infusion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53040">
              <a:defRPr/>
            </a:pPr>
            <a:r>
              <a:rPr lang="sv-SE" dirty="0">
                <a:latin typeface="Arial" pitchFamily="34" charset="0"/>
              </a:rPr>
              <a:t>R Hanas 2009 </a:t>
            </a:r>
          </a:p>
        </p:txBody>
      </p:sp>
      <p:sp>
        <p:nvSpPr>
          <p:cNvPr id="2220035" name="Rectangle 3"/>
          <p:cNvSpPr>
            <a:spLocks noChangeArrowheads="1"/>
          </p:cNvSpPr>
          <p:nvPr/>
        </p:nvSpPr>
        <p:spPr bwMode="auto">
          <a:xfrm>
            <a:off x="2159454" y="1436915"/>
            <a:ext cx="6591300" cy="46408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60" tIns="46030" rIns="92060" bIns="46030">
            <a:spAutoFit/>
          </a:bodyPr>
          <a:lstStyle/>
          <a:p>
            <a:pPr marL="482978" indent="-482978" defTabSz="379580">
              <a:spcBef>
                <a:spcPct val="30000"/>
              </a:spcBef>
              <a:tabLst>
                <a:tab pos="482978" algn="l"/>
                <a:tab pos="1904701" algn="ctr"/>
                <a:tab pos="3047521" algn="ctr"/>
                <a:tab pos="3999871" algn="ctr"/>
                <a:tab pos="5243369" algn="l"/>
                <a:tab pos="7809272" algn="l"/>
              </a:tabLst>
              <a:defRPr/>
            </a:pPr>
            <a:r>
              <a:rPr lang="en-US" sz="2057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</a:rPr>
              <a:t>➠</a:t>
            </a:r>
            <a:r>
              <a:rPr lang="sv-SE" sz="3171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	</a:t>
            </a:r>
            <a:r>
              <a:rPr lang="sv-SE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A separate K-infusion may be easier to manage in the intensive care unit</a:t>
            </a:r>
            <a:endParaRPr lang="sv-SE" sz="2400" dirty="0">
              <a:solidFill>
                <a:srgbClr val="FFFF33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Helvetica" pitchFamily="34" charset="0"/>
            </a:endParaRPr>
          </a:p>
          <a:p>
            <a:pPr marL="482978" indent="-482978" defTabSz="379580">
              <a:spcBef>
                <a:spcPct val="30000"/>
              </a:spcBef>
              <a:tabLst>
                <a:tab pos="482978" algn="l"/>
                <a:tab pos="1904701" algn="ctr"/>
                <a:tab pos="3047521" algn="ctr"/>
                <a:tab pos="3999871" algn="ctr"/>
                <a:tab pos="5243369" algn="l"/>
                <a:tab pos="7809272" algn="l"/>
              </a:tabLst>
              <a:defRPr/>
            </a:pPr>
            <a:endParaRPr lang="sv-SE" dirty="0">
              <a:solidFill>
                <a:srgbClr val="FFFF33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482978" indent="-482978" defTabSz="379580">
              <a:spcBef>
                <a:spcPct val="30000"/>
              </a:spcBef>
              <a:tabLst>
                <a:tab pos="482978" algn="l"/>
                <a:tab pos="1904701" algn="ctr"/>
                <a:tab pos="3047521" algn="ctr"/>
                <a:tab pos="3999871" algn="ctr"/>
                <a:tab pos="5243369" algn="l"/>
                <a:tab pos="7809272" algn="l"/>
              </a:tabLst>
              <a:defRPr/>
            </a:pPr>
            <a:r>
              <a:rPr lang="sv-SE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		</a:t>
            </a:r>
            <a:r>
              <a:rPr lang="sv-SE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mmol K/lit.		mmol/kg/h</a:t>
            </a:r>
            <a:r>
              <a:rPr lang="sv-SE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/>
            </a:r>
            <a:br>
              <a:rPr lang="sv-SE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</a:br>
            <a:r>
              <a:rPr lang="sv-SE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	20		~0.1</a:t>
            </a:r>
            <a:br>
              <a:rPr lang="sv-SE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</a:br>
            <a:r>
              <a:rPr lang="sv-SE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	40		~0.2</a:t>
            </a:r>
            <a:br>
              <a:rPr lang="sv-SE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</a:br>
            <a:r>
              <a:rPr lang="sv-SE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	60		~0.3</a:t>
            </a:r>
            <a:br>
              <a:rPr lang="sv-SE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</a:br>
            <a:r>
              <a:rPr lang="sv-SE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	80		~0.4</a:t>
            </a:r>
            <a:br>
              <a:rPr lang="sv-SE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</a:br>
            <a:r>
              <a:rPr lang="sv-SE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	100		</a:t>
            </a:r>
            <a:r>
              <a:rPr lang="sv-SE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0.5 (maximum!)</a:t>
            </a:r>
            <a:r>
              <a:rPr lang="sv-SE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</a:p>
          <a:p>
            <a:pPr marL="482978" indent="-482978" defTabSz="379580">
              <a:spcBef>
                <a:spcPct val="30000"/>
              </a:spcBef>
              <a:tabLst>
                <a:tab pos="482978" algn="l"/>
                <a:tab pos="1904701" algn="ctr"/>
                <a:tab pos="3047521" algn="ctr"/>
                <a:tab pos="3999871" algn="ctr"/>
                <a:tab pos="5243369" algn="l"/>
                <a:tab pos="7809272" algn="l"/>
              </a:tabLst>
              <a:defRPr/>
            </a:pPr>
            <a:r>
              <a:rPr lang="en-US" sz="2057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</a:rPr>
              <a:t>➠</a:t>
            </a:r>
            <a:r>
              <a:rPr lang="sv-SE" sz="3171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	</a:t>
            </a:r>
            <a:r>
              <a:rPr lang="sv-SE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Calculated for the fluid rate of maintenance  + 10% dehydration over 48 hours </a:t>
            </a:r>
          </a:p>
        </p:txBody>
      </p:sp>
      <p:pic>
        <p:nvPicPr>
          <p:cNvPr id="37893" name="Picture 4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1115" y="2737757"/>
            <a:ext cx="1685925" cy="18560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1793499"/>
      </p:ext>
    </p:extLst>
  </p:cSld>
  <p:clrMapOvr>
    <a:masterClrMapping/>
  </p:clrMapOvr>
  <p:transition spd="slow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104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076450" y="149679"/>
            <a:ext cx="7981950" cy="587829"/>
          </a:xfrm>
          <a:ln w="12700">
            <a:miter lim="800000"/>
            <a:headEnd type="none" w="sm" len="sm"/>
            <a:tailEnd type="none" w="sm" len="sm"/>
          </a:ln>
        </p:spPr>
        <p:txBody>
          <a:bodyPr vert="horz" wrap="square" lIns="79997" tIns="39999" rIns="79997" bIns="39999" numCol="1" rtlCol="0" anchor="t" compatLnSpc="1">
            <a:prstTxWarp prst="textNoShape">
              <a:avLst/>
            </a:prstTxWarp>
            <a:normAutofit/>
          </a:bodyPr>
          <a:lstStyle/>
          <a:p>
            <a:pPr>
              <a:defRPr/>
            </a:pPr>
            <a:r>
              <a:rPr sz="2400">
                <a:solidFill>
                  <a:srgbClr val="FFFF0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Potassium</a:t>
            </a:r>
          </a:p>
        </p:txBody>
      </p:sp>
      <p:sp>
        <p:nvSpPr>
          <p:cNvPr id="1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53040">
              <a:defRPr/>
            </a:pPr>
            <a:r>
              <a:rPr lang="sv-SE" dirty="0">
                <a:latin typeface="Arial" pitchFamily="34" charset="0"/>
              </a:rPr>
              <a:t>R Hanas 2009 </a:t>
            </a:r>
          </a:p>
        </p:txBody>
      </p:sp>
      <p:sp>
        <p:nvSpPr>
          <p:cNvPr id="2391043" name="Rectangle 3"/>
          <p:cNvSpPr>
            <a:spLocks noChangeArrowheads="1"/>
          </p:cNvSpPr>
          <p:nvPr/>
        </p:nvSpPr>
        <p:spPr bwMode="auto">
          <a:xfrm>
            <a:off x="1800226" y="1143000"/>
            <a:ext cx="4904014" cy="1570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60" tIns="46030" rIns="92060" bIns="46030">
            <a:spAutoFit/>
          </a:bodyPr>
          <a:lstStyle/>
          <a:p>
            <a:pPr marL="482978" indent="-482978" defTabSz="379580">
              <a:spcBef>
                <a:spcPct val="30000"/>
              </a:spcBef>
              <a:tabLst>
                <a:tab pos="482978" algn="l"/>
                <a:tab pos="952350" algn="l"/>
                <a:tab pos="5243369" algn="l"/>
                <a:tab pos="7809272" algn="l"/>
              </a:tabLst>
              <a:defRPr/>
            </a:pPr>
            <a:r>
              <a:rPr lang="en-US" sz="2057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</a:rPr>
              <a:t>➠</a:t>
            </a:r>
            <a:r>
              <a:rPr lang="sv-SE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	Often normal or increased at admission</a:t>
            </a:r>
            <a:br>
              <a:rPr lang="sv-SE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</a:br>
            <a:r>
              <a:rPr lang="sv-SE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But </a:t>
            </a:r>
            <a:r>
              <a:rPr lang="sv-SE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in reality there is always a deficit!</a:t>
            </a:r>
          </a:p>
        </p:txBody>
      </p:sp>
      <p:sp>
        <p:nvSpPr>
          <p:cNvPr id="2391054" name="Rectangle 14"/>
          <p:cNvSpPr>
            <a:spLocks noChangeArrowheads="1"/>
          </p:cNvSpPr>
          <p:nvPr/>
        </p:nvSpPr>
        <p:spPr bwMode="auto">
          <a:xfrm>
            <a:off x="1800226" y="2974522"/>
            <a:ext cx="4904014" cy="30947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60" tIns="46030" rIns="92060" bIns="46030">
            <a:spAutoFit/>
          </a:bodyPr>
          <a:lstStyle/>
          <a:p>
            <a:pPr marL="482978" indent="-482978" defTabSz="379580">
              <a:spcBef>
                <a:spcPct val="30000"/>
              </a:spcBef>
              <a:tabLst>
                <a:tab pos="482978" algn="l"/>
                <a:tab pos="952350" algn="l"/>
                <a:tab pos="5243369" algn="l"/>
                <a:tab pos="7809272" algn="l"/>
              </a:tabLst>
              <a:defRPr/>
            </a:pPr>
            <a:r>
              <a:rPr lang="en-US" sz="2057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</a:rPr>
              <a:t>➠</a:t>
            </a:r>
            <a:r>
              <a:rPr lang="sv-SE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	S-K </a:t>
            </a:r>
            <a:r>
              <a:rPr lang="en-US" sz="2057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↓ </a:t>
            </a:r>
            <a:r>
              <a:rPr lang="sv-SE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during treatment due to:</a:t>
            </a:r>
          </a:p>
          <a:p>
            <a:pPr marL="482978" indent="-482978" defTabSz="379580">
              <a:spcBef>
                <a:spcPct val="30000"/>
              </a:spcBef>
              <a:tabLst>
                <a:tab pos="482978" algn="l"/>
                <a:tab pos="952350" algn="l"/>
                <a:tab pos="5243369" algn="l"/>
                <a:tab pos="7809272" algn="l"/>
              </a:tabLst>
              <a:defRPr/>
            </a:pPr>
            <a:r>
              <a:rPr lang="sv-SE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</a:rPr>
              <a:t>①</a:t>
            </a:r>
            <a:r>
              <a:rPr lang="sv-SE" sz="317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</a:t>
            </a:r>
            <a:r>
              <a:rPr lang="sv-SE" sz="3171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	</a:t>
            </a:r>
            <a:r>
              <a:rPr lang="sv-SE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Insulin </a:t>
            </a:r>
            <a:r>
              <a:rPr lang="en-US" sz="2057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→</a:t>
            </a:r>
            <a:r>
              <a:rPr lang="sv-SE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K</a:t>
            </a:r>
            <a:r>
              <a:rPr lang="sv-SE" sz="2400" baseline="300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+</a:t>
            </a:r>
            <a:r>
              <a:rPr lang="sv-SE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goes ECV </a:t>
            </a:r>
            <a:r>
              <a:rPr lang="en-US" sz="2057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→</a:t>
            </a:r>
            <a:r>
              <a:rPr lang="sv-SE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ICV</a:t>
            </a:r>
          </a:p>
          <a:p>
            <a:pPr marL="482978" indent="-482978" defTabSz="379580">
              <a:spcBef>
                <a:spcPct val="30000"/>
              </a:spcBef>
              <a:tabLst>
                <a:tab pos="482978" algn="l"/>
                <a:tab pos="952350" algn="l"/>
                <a:tab pos="5243369" algn="l"/>
                <a:tab pos="7809272" algn="l"/>
              </a:tabLst>
              <a:defRPr/>
            </a:pPr>
            <a:r>
              <a:rPr lang="sv-SE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</a:rPr>
              <a:t>②</a:t>
            </a:r>
            <a:r>
              <a:rPr lang="sv-SE" sz="317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	</a:t>
            </a:r>
            <a:r>
              <a:rPr lang="sv-SE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Acidosis </a:t>
            </a:r>
            <a:r>
              <a:rPr lang="en-US" sz="2057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↓</a:t>
            </a:r>
            <a:r>
              <a:rPr lang="sv-SE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</a:t>
            </a:r>
          </a:p>
          <a:p>
            <a:pPr marL="482978" indent="-482978" defTabSz="379580">
              <a:spcBef>
                <a:spcPct val="30000"/>
              </a:spcBef>
              <a:tabLst>
                <a:tab pos="482978" algn="l"/>
                <a:tab pos="952350" algn="l"/>
                <a:tab pos="5243369" algn="l"/>
                <a:tab pos="7809272" algn="l"/>
              </a:tabLst>
              <a:defRPr/>
            </a:pPr>
            <a:r>
              <a:rPr lang="sv-SE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</a:rPr>
              <a:t>③</a:t>
            </a:r>
            <a:r>
              <a:rPr lang="sv-SE" sz="317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</a:t>
            </a:r>
            <a:r>
              <a:rPr lang="sv-SE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Potassium is consumed during</a:t>
            </a:r>
            <a:br>
              <a:rPr lang="sv-SE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</a:br>
            <a:r>
              <a:rPr lang="sv-SE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glycogen production</a:t>
            </a:r>
          </a:p>
          <a:p>
            <a:pPr marL="482978" indent="-482978" defTabSz="379580">
              <a:spcBef>
                <a:spcPct val="30000"/>
              </a:spcBef>
              <a:tabLst>
                <a:tab pos="482978" algn="l"/>
                <a:tab pos="952350" algn="l"/>
                <a:tab pos="5243369" algn="l"/>
                <a:tab pos="7809272" algn="l"/>
              </a:tabLst>
              <a:defRPr/>
            </a:pPr>
            <a:endParaRPr lang="sv-SE" dirty="0">
              <a:solidFill>
                <a:srgbClr val="FFFF33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</a:endParaRPr>
          </a:p>
        </p:txBody>
      </p:sp>
      <p:grpSp>
        <p:nvGrpSpPr>
          <p:cNvPr id="2" name="Group 19"/>
          <p:cNvGrpSpPr>
            <a:grpSpLocks/>
          </p:cNvGrpSpPr>
          <p:nvPr/>
        </p:nvGrpSpPr>
        <p:grpSpPr bwMode="auto">
          <a:xfrm>
            <a:off x="3409950" y="1053193"/>
            <a:ext cx="7610475" cy="5715000"/>
            <a:chOff x="1386" y="798"/>
            <a:chExt cx="5593" cy="4200"/>
          </a:xfrm>
        </p:grpSpPr>
        <p:sp>
          <p:nvSpPr>
            <p:cNvPr id="2391045" name="Rectangle 5"/>
            <p:cNvSpPr>
              <a:spLocks noChangeArrowheads="1"/>
            </p:cNvSpPr>
            <p:nvPr/>
          </p:nvSpPr>
          <p:spPr bwMode="auto">
            <a:xfrm>
              <a:off x="3360" y="3969"/>
              <a:ext cx="3619" cy="8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0" tIns="46035" rIns="92070" bIns="46035">
              <a:spAutoFit/>
            </a:bodyPr>
            <a:lstStyle/>
            <a:p>
              <a:pPr defTabSz="379580">
                <a:lnSpc>
                  <a:spcPct val="110000"/>
                </a:lnSpc>
                <a:spcAft>
                  <a:spcPts val="504"/>
                </a:spcAft>
                <a:tabLst>
                  <a:tab pos="482978" algn="l"/>
                  <a:tab pos="5243369" algn="l"/>
                  <a:tab pos="7809272" algn="l"/>
                </a:tabLst>
                <a:defRPr/>
              </a:pPr>
              <a:r>
                <a:rPr lang="sv-SE" sz="1971" dirty="0">
                  <a:solidFill>
                    <a:srgbClr val="FFFF33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itchFamily="34" charset="0"/>
                </a:rPr>
                <a:t>Example of 10 % potassium deficit:</a:t>
              </a:r>
              <a:br>
                <a:rPr lang="sv-SE" sz="1971" dirty="0">
                  <a:solidFill>
                    <a:srgbClr val="FFFF33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itchFamily="34" charset="0"/>
                </a:rPr>
              </a:br>
              <a:r>
                <a:rPr lang="sv-SE" sz="1971" dirty="0">
                  <a:solidFill>
                    <a:srgbClr val="FFFF33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itchFamily="34" charset="0"/>
                </a:rPr>
                <a:t>Acidosis with pH 7.0; s-K 5.2 </a:t>
              </a:r>
              <a:r>
                <a:rPr lang="en-US" sz="2057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→</a:t>
              </a:r>
              <a:r>
                <a:rPr lang="sv-SE" sz="1971" dirty="0">
                  <a:solidFill>
                    <a:srgbClr val="FFFF33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itchFamily="34" charset="0"/>
                </a:rPr>
                <a:t> 3.3 </a:t>
              </a:r>
              <a:br>
                <a:rPr lang="sv-SE" sz="1971" dirty="0">
                  <a:solidFill>
                    <a:srgbClr val="FFFF33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itchFamily="34" charset="0"/>
                </a:rPr>
              </a:br>
              <a:r>
                <a:rPr lang="sv-SE" sz="1971" dirty="0">
                  <a:solidFill>
                    <a:srgbClr val="FFFF33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itchFamily="34" charset="0"/>
                </a:rPr>
                <a:t>during treatment of acidosis</a:t>
              </a:r>
            </a:p>
          </p:txBody>
        </p:sp>
        <p:sp>
          <p:nvSpPr>
            <p:cNvPr id="2391046" name="Rectangle 6"/>
            <p:cNvSpPr>
              <a:spLocks noChangeArrowheads="1"/>
            </p:cNvSpPr>
            <p:nvPr/>
          </p:nvSpPr>
          <p:spPr bwMode="auto">
            <a:xfrm>
              <a:off x="3894" y="798"/>
              <a:ext cx="2739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0" tIns="46035" rIns="92070" bIns="46035">
              <a:spAutoFit/>
            </a:bodyPr>
            <a:lstStyle/>
            <a:p>
              <a:pPr defTabSz="379580">
                <a:spcAft>
                  <a:spcPts val="600"/>
                </a:spcAft>
                <a:tabLst>
                  <a:tab pos="482978" algn="l"/>
                  <a:tab pos="5243369" algn="l"/>
                  <a:tab pos="7809272" algn="l"/>
                </a:tabLst>
                <a:defRPr/>
              </a:pPr>
              <a:r>
                <a:rPr lang="sv-SE" sz="1971" dirty="0">
                  <a:solidFill>
                    <a:srgbClr val="FFFF33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itchFamily="34" charset="0"/>
                </a:rPr>
                <a:t>s-K increases with acidosis</a:t>
              </a:r>
            </a:p>
          </p:txBody>
        </p:sp>
        <p:pic>
          <p:nvPicPr>
            <p:cNvPr id="38921" name="Picture 8" descr="C:\@TIF\DKA\SPERL.TIF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81" y="1140"/>
              <a:ext cx="2489" cy="26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91049" name="Line 9"/>
            <p:cNvSpPr>
              <a:spLocks noChangeShapeType="1"/>
            </p:cNvSpPr>
            <p:nvPr/>
          </p:nvSpPr>
          <p:spPr bwMode="auto">
            <a:xfrm flipV="1">
              <a:off x="5551" y="1904"/>
              <a:ext cx="0" cy="160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en-US" sz="1543"/>
            </a:p>
          </p:txBody>
        </p:sp>
        <p:sp>
          <p:nvSpPr>
            <p:cNvPr id="2391050" name="Line 10"/>
            <p:cNvSpPr>
              <a:spLocks noChangeShapeType="1"/>
            </p:cNvSpPr>
            <p:nvPr/>
          </p:nvSpPr>
          <p:spPr bwMode="auto">
            <a:xfrm flipH="1">
              <a:off x="4030" y="1904"/>
              <a:ext cx="152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>
                <a:defRPr/>
              </a:pPr>
              <a:endParaRPr lang="en-US" sz="1543"/>
            </a:p>
          </p:txBody>
        </p:sp>
        <p:sp>
          <p:nvSpPr>
            <p:cNvPr id="2391051" name="Line 11"/>
            <p:cNvSpPr>
              <a:spLocks noChangeShapeType="1"/>
            </p:cNvSpPr>
            <p:nvPr/>
          </p:nvSpPr>
          <p:spPr bwMode="auto">
            <a:xfrm flipH="1">
              <a:off x="4030" y="2517"/>
              <a:ext cx="152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en-US" sz="1543"/>
            </a:p>
          </p:txBody>
        </p:sp>
        <p:sp>
          <p:nvSpPr>
            <p:cNvPr id="38925" name="Rectangle 12"/>
            <p:cNvSpPr>
              <a:spLocks noChangeArrowheads="1"/>
            </p:cNvSpPr>
            <p:nvPr/>
          </p:nvSpPr>
          <p:spPr bwMode="auto">
            <a:xfrm>
              <a:off x="5456" y="2352"/>
              <a:ext cx="299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0" tIns="46035" rIns="92070" bIns="46035">
              <a:spAutoFit/>
            </a:bodyPr>
            <a:lstStyle>
              <a:lvl1pPr defTabSz="441325">
                <a:tabLst>
                  <a:tab pos="561975" algn="l"/>
                  <a:tab pos="6116638" algn="l"/>
                  <a:tab pos="9110663" algn="l"/>
                </a:tabLst>
                <a:defRPr sz="2000">
                  <a:solidFill>
                    <a:srgbClr val="FF2626"/>
                  </a:solidFill>
                  <a:latin typeface="Dixieland" pitchFamily="34" charset="2"/>
                </a:defRPr>
              </a:lvl1pPr>
              <a:lvl2pPr marL="742950" indent="-285750" defTabSz="441325">
                <a:tabLst>
                  <a:tab pos="561975" algn="l"/>
                  <a:tab pos="6116638" algn="l"/>
                  <a:tab pos="9110663" algn="l"/>
                </a:tabLst>
                <a:defRPr sz="2000">
                  <a:solidFill>
                    <a:srgbClr val="FF2626"/>
                  </a:solidFill>
                  <a:latin typeface="Dixieland" pitchFamily="34" charset="2"/>
                </a:defRPr>
              </a:lvl2pPr>
              <a:lvl3pPr marL="1143000" indent="-228600" defTabSz="441325">
                <a:tabLst>
                  <a:tab pos="561975" algn="l"/>
                  <a:tab pos="6116638" algn="l"/>
                  <a:tab pos="9110663" algn="l"/>
                </a:tabLst>
                <a:defRPr sz="2000">
                  <a:solidFill>
                    <a:srgbClr val="FF2626"/>
                  </a:solidFill>
                  <a:latin typeface="Dixieland" pitchFamily="34" charset="2"/>
                </a:defRPr>
              </a:lvl3pPr>
              <a:lvl4pPr marL="1600200" indent="-228600" defTabSz="441325">
                <a:tabLst>
                  <a:tab pos="561975" algn="l"/>
                  <a:tab pos="6116638" algn="l"/>
                  <a:tab pos="9110663" algn="l"/>
                </a:tabLst>
                <a:defRPr sz="2000">
                  <a:solidFill>
                    <a:srgbClr val="FF2626"/>
                  </a:solidFill>
                  <a:latin typeface="Dixieland" pitchFamily="34" charset="2"/>
                </a:defRPr>
              </a:lvl4pPr>
              <a:lvl5pPr marL="2057400" indent="-228600" defTabSz="441325">
                <a:tabLst>
                  <a:tab pos="561975" algn="l"/>
                  <a:tab pos="6116638" algn="l"/>
                  <a:tab pos="9110663" algn="l"/>
                </a:tabLst>
                <a:defRPr sz="2000">
                  <a:solidFill>
                    <a:srgbClr val="FF2626"/>
                  </a:solidFill>
                  <a:latin typeface="Dixieland" pitchFamily="34" charset="2"/>
                </a:defRPr>
              </a:lvl5pPr>
              <a:lvl6pPr marL="2514600" indent="-228600" defTabSz="441325" eaLnBrk="0" fontAlgn="base" hangingPunct="0">
                <a:lnSpc>
                  <a:spcPct val="60000"/>
                </a:lnSpc>
                <a:spcBef>
                  <a:spcPct val="0"/>
                </a:spcBef>
                <a:spcAft>
                  <a:spcPct val="0"/>
                </a:spcAft>
                <a:tabLst>
                  <a:tab pos="561975" algn="l"/>
                  <a:tab pos="6116638" algn="l"/>
                  <a:tab pos="9110663" algn="l"/>
                </a:tabLst>
                <a:defRPr sz="2000">
                  <a:solidFill>
                    <a:srgbClr val="FF2626"/>
                  </a:solidFill>
                  <a:latin typeface="Dixieland" pitchFamily="34" charset="2"/>
                </a:defRPr>
              </a:lvl6pPr>
              <a:lvl7pPr marL="2971800" indent="-228600" defTabSz="441325" eaLnBrk="0" fontAlgn="base" hangingPunct="0">
                <a:lnSpc>
                  <a:spcPct val="60000"/>
                </a:lnSpc>
                <a:spcBef>
                  <a:spcPct val="0"/>
                </a:spcBef>
                <a:spcAft>
                  <a:spcPct val="0"/>
                </a:spcAft>
                <a:tabLst>
                  <a:tab pos="561975" algn="l"/>
                  <a:tab pos="6116638" algn="l"/>
                  <a:tab pos="9110663" algn="l"/>
                </a:tabLst>
                <a:defRPr sz="2000">
                  <a:solidFill>
                    <a:srgbClr val="FF2626"/>
                  </a:solidFill>
                  <a:latin typeface="Dixieland" pitchFamily="34" charset="2"/>
                </a:defRPr>
              </a:lvl7pPr>
              <a:lvl8pPr marL="3429000" indent="-228600" defTabSz="441325" eaLnBrk="0" fontAlgn="base" hangingPunct="0">
                <a:lnSpc>
                  <a:spcPct val="60000"/>
                </a:lnSpc>
                <a:spcBef>
                  <a:spcPct val="0"/>
                </a:spcBef>
                <a:spcAft>
                  <a:spcPct val="0"/>
                </a:spcAft>
                <a:tabLst>
                  <a:tab pos="561975" algn="l"/>
                  <a:tab pos="6116638" algn="l"/>
                  <a:tab pos="9110663" algn="l"/>
                </a:tabLst>
                <a:defRPr sz="2000">
                  <a:solidFill>
                    <a:srgbClr val="FF2626"/>
                  </a:solidFill>
                  <a:latin typeface="Dixieland" pitchFamily="34" charset="2"/>
                </a:defRPr>
              </a:lvl8pPr>
              <a:lvl9pPr marL="3886200" indent="-228600" defTabSz="441325" eaLnBrk="0" fontAlgn="base" hangingPunct="0">
                <a:lnSpc>
                  <a:spcPct val="60000"/>
                </a:lnSpc>
                <a:spcBef>
                  <a:spcPct val="0"/>
                </a:spcBef>
                <a:spcAft>
                  <a:spcPct val="0"/>
                </a:spcAft>
                <a:tabLst>
                  <a:tab pos="561975" algn="l"/>
                  <a:tab pos="6116638" algn="l"/>
                  <a:tab pos="9110663" algn="l"/>
                </a:tabLst>
                <a:defRPr sz="2000">
                  <a:solidFill>
                    <a:srgbClr val="FF2626"/>
                  </a:solidFill>
                  <a:latin typeface="Dixieland" pitchFamily="34" charset="2"/>
                </a:defRPr>
              </a:lvl9pPr>
            </a:lstStyle>
            <a:p>
              <a:pPr>
                <a:spcAft>
                  <a:spcPts val="600"/>
                </a:spcAft>
              </a:pPr>
              <a:r>
                <a:rPr lang="sv-SE" altLang="en-US" sz="1971">
                  <a:solidFill>
                    <a:srgbClr val="FE2424"/>
                  </a:solidFill>
                  <a:latin typeface="Arial" panose="020B0604020202020204" pitchFamily="34" charset="0"/>
                </a:rPr>
                <a:t>x</a:t>
              </a:r>
              <a:endParaRPr lang="sv-SE" altLang="en-US" sz="2400">
                <a:solidFill>
                  <a:srgbClr val="FFFF33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38926" name="Rectangle 13"/>
            <p:cNvSpPr>
              <a:spLocks noChangeArrowheads="1"/>
            </p:cNvSpPr>
            <p:nvPr/>
          </p:nvSpPr>
          <p:spPr bwMode="auto">
            <a:xfrm>
              <a:off x="5450" y="1733"/>
              <a:ext cx="297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0" tIns="46035" rIns="92070" bIns="46035">
              <a:spAutoFit/>
            </a:bodyPr>
            <a:lstStyle>
              <a:lvl1pPr defTabSz="441325">
                <a:tabLst>
                  <a:tab pos="561975" algn="l"/>
                  <a:tab pos="6116638" algn="l"/>
                  <a:tab pos="9110663" algn="l"/>
                </a:tabLst>
                <a:defRPr sz="2000">
                  <a:solidFill>
                    <a:srgbClr val="FF2626"/>
                  </a:solidFill>
                  <a:latin typeface="Dixieland" pitchFamily="34" charset="2"/>
                </a:defRPr>
              </a:lvl1pPr>
              <a:lvl2pPr marL="742950" indent="-285750" defTabSz="441325">
                <a:tabLst>
                  <a:tab pos="561975" algn="l"/>
                  <a:tab pos="6116638" algn="l"/>
                  <a:tab pos="9110663" algn="l"/>
                </a:tabLst>
                <a:defRPr sz="2000">
                  <a:solidFill>
                    <a:srgbClr val="FF2626"/>
                  </a:solidFill>
                  <a:latin typeface="Dixieland" pitchFamily="34" charset="2"/>
                </a:defRPr>
              </a:lvl2pPr>
              <a:lvl3pPr marL="1143000" indent="-228600" defTabSz="441325">
                <a:tabLst>
                  <a:tab pos="561975" algn="l"/>
                  <a:tab pos="6116638" algn="l"/>
                  <a:tab pos="9110663" algn="l"/>
                </a:tabLst>
                <a:defRPr sz="2000">
                  <a:solidFill>
                    <a:srgbClr val="FF2626"/>
                  </a:solidFill>
                  <a:latin typeface="Dixieland" pitchFamily="34" charset="2"/>
                </a:defRPr>
              </a:lvl3pPr>
              <a:lvl4pPr marL="1600200" indent="-228600" defTabSz="441325">
                <a:tabLst>
                  <a:tab pos="561975" algn="l"/>
                  <a:tab pos="6116638" algn="l"/>
                  <a:tab pos="9110663" algn="l"/>
                </a:tabLst>
                <a:defRPr sz="2000">
                  <a:solidFill>
                    <a:srgbClr val="FF2626"/>
                  </a:solidFill>
                  <a:latin typeface="Dixieland" pitchFamily="34" charset="2"/>
                </a:defRPr>
              </a:lvl4pPr>
              <a:lvl5pPr marL="2057400" indent="-228600" defTabSz="441325">
                <a:tabLst>
                  <a:tab pos="561975" algn="l"/>
                  <a:tab pos="6116638" algn="l"/>
                  <a:tab pos="9110663" algn="l"/>
                </a:tabLst>
                <a:defRPr sz="2000">
                  <a:solidFill>
                    <a:srgbClr val="FF2626"/>
                  </a:solidFill>
                  <a:latin typeface="Dixieland" pitchFamily="34" charset="2"/>
                </a:defRPr>
              </a:lvl5pPr>
              <a:lvl6pPr marL="2514600" indent="-228600" defTabSz="441325" eaLnBrk="0" fontAlgn="base" hangingPunct="0">
                <a:lnSpc>
                  <a:spcPct val="60000"/>
                </a:lnSpc>
                <a:spcBef>
                  <a:spcPct val="0"/>
                </a:spcBef>
                <a:spcAft>
                  <a:spcPct val="0"/>
                </a:spcAft>
                <a:tabLst>
                  <a:tab pos="561975" algn="l"/>
                  <a:tab pos="6116638" algn="l"/>
                  <a:tab pos="9110663" algn="l"/>
                </a:tabLst>
                <a:defRPr sz="2000">
                  <a:solidFill>
                    <a:srgbClr val="FF2626"/>
                  </a:solidFill>
                  <a:latin typeface="Dixieland" pitchFamily="34" charset="2"/>
                </a:defRPr>
              </a:lvl6pPr>
              <a:lvl7pPr marL="2971800" indent="-228600" defTabSz="441325" eaLnBrk="0" fontAlgn="base" hangingPunct="0">
                <a:lnSpc>
                  <a:spcPct val="60000"/>
                </a:lnSpc>
                <a:spcBef>
                  <a:spcPct val="0"/>
                </a:spcBef>
                <a:spcAft>
                  <a:spcPct val="0"/>
                </a:spcAft>
                <a:tabLst>
                  <a:tab pos="561975" algn="l"/>
                  <a:tab pos="6116638" algn="l"/>
                  <a:tab pos="9110663" algn="l"/>
                </a:tabLst>
                <a:defRPr sz="2000">
                  <a:solidFill>
                    <a:srgbClr val="FF2626"/>
                  </a:solidFill>
                  <a:latin typeface="Dixieland" pitchFamily="34" charset="2"/>
                </a:defRPr>
              </a:lvl7pPr>
              <a:lvl8pPr marL="3429000" indent="-228600" defTabSz="441325" eaLnBrk="0" fontAlgn="base" hangingPunct="0">
                <a:lnSpc>
                  <a:spcPct val="60000"/>
                </a:lnSpc>
                <a:spcBef>
                  <a:spcPct val="0"/>
                </a:spcBef>
                <a:spcAft>
                  <a:spcPct val="0"/>
                </a:spcAft>
                <a:tabLst>
                  <a:tab pos="561975" algn="l"/>
                  <a:tab pos="6116638" algn="l"/>
                  <a:tab pos="9110663" algn="l"/>
                </a:tabLst>
                <a:defRPr sz="2000">
                  <a:solidFill>
                    <a:srgbClr val="FF2626"/>
                  </a:solidFill>
                  <a:latin typeface="Dixieland" pitchFamily="34" charset="2"/>
                </a:defRPr>
              </a:lvl8pPr>
              <a:lvl9pPr marL="3886200" indent="-228600" defTabSz="441325" eaLnBrk="0" fontAlgn="base" hangingPunct="0">
                <a:lnSpc>
                  <a:spcPct val="60000"/>
                </a:lnSpc>
                <a:spcBef>
                  <a:spcPct val="0"/>
                </a:spcBef>
                <a:spcAft>
                  <a:spcPct val="0"/>
                </a:spcAft>
                <a:tabLst>
                  <a:tab pos="561975" algn="l"/>
                  <a:tab pos="6116638" algn="l"/>
                  <a:tab pos="9110663" algn="l"/>
                </a:tabLst>
                <a:defRPr sz="2000">
                  <a:solidFill>
                    <a:srgbClr val="FF2626"/>
                  </a:solidFill>
                  <a:latin typeface="Dixieland" pitchFamily="34" charset="2"/>
                </a:defRPr>
              </a:lvl9pPr>
            </a:lstStyle>
            <a:p>
              <a:pPr>
                <a:spcAft>
                  <a:spcPts val="600"/>
                </a:spcAft>
              </a:pPr>
              <a:r>
                <a:rPr lang="sv-SE" altLang="en-US" sz="1971">
                  <a:solidFill>
                    <a:srgbClr val="FE2424"/>
                  </a:solidFill>
                  <a:latin typeface="Arial" panose="020B0604020202020204" pitchFamily="34" charset="0"/>
                </a:rPr>
                <a:t>x</a:t>
              </a:r>
              <a:endParaRPr lang="sv-SE" altLang="en-US" sz="2400">
                <a:solidFill>
                  <a:srgbClr val="FFFF33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391055" name="Rectangle 15"/>
            <p:cNvSpPr>
              <a:spLocks noChangeArrowheads="1"/>
            </p:cNvSpPr>
            <p:nvPr/>
          </p:nvSpPr>
          <p:spPr bwMode="auto">
            <a:xfrm>
              <a:off x="1386" y="4775"/>
              <a:ext cx="3619" cy="2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0" tIns="46035" rIns="92070" bIns="46035">
              <a:spAutoFit/>
            </a:bodyPr>
            <a:lstStyle/>
            <a:p>
              <a:pPr defTabSz="379580">
                <a:spcAft>
                  <a:spcPts val="504"/>
                </a:spcAft>
                <a:tabLst>
                  <a:tab pos="482978" algn="l"/>
                  <a:tab pos="5243369" algn="l"/>
                  <a:tab pos="7809272" algn="l"/>
                </a:tabLst>
                <a:defRPr/>
              </a:pPr>
              <a:r>
                <a:rPr lang="sv-SE" sz="1371" dirty="0">
                  <a:solidFill>
                    <a:srgbClr val="FFFF33"/>
                  </a:solidFill>
                  <a:latin typeface="Arial" pitchFamily="34" charset="0"/>
                </a:rPr>
                <a:t>Sperling NA. Ped Clin North Am 1984;31: 591-610.</a:t>
              </a:r>
              <a:endParaRPr lang="sv-SE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endParaRPr>
            </a:p>
          </p:txBody>
        </p:sp>
        <p:sp>
          <p:nvSpPr>
            <p:cNvPr id="2391056" name="Line 16"/>
            <p:cNvSpPr>
              <a:spLocks noChangeShapeType="1"/>
            </p:cNvSpPr>
            <p:nvPr/>
          </p:nvSpPr>
          <p:spPr bwMode="auto">
            <a:xfrm>
              <a:off x="5550" y="2016"/>
              <a:ext cx="0" cy="396"/>
            </a:xfrm>
            <a:prstGeom prst="line">
              <a:avLst/>
            </a:prstGeom>
            <a:noFill/>
            <a:ln w="28575">
              <a:solidFill>
                <a:srgbClr val="FF0002"/>
              </a:solidFill>
              <a:round/>
              <a:headEnd/>
              <a:tailEnd type="triangle" w="med" len="med"/>
            </a:ln>
            <a:effectLst/>
          </p:spPr>
          <p:txBody>
            <a:bodyPr lIns="78921" tIns="39461" rIns="78921" bIns="39461">
              <a:spAutoFit/>
            </a:bodyPr>
            <a:lstStyle/>
            <a:p>
              <a:pPr>
                <a:defRPr/>
              </a:pPr>
              <a:endParaRPr lang="en-US" sz="1543"/>
            </a:p>
          </p:txBody>
        </p:sp>
      </p:grpSp>
    </p:spTree>
    <p:extLst>
      <p:ext uri="{BB962C8B-B14F-4D97-AF65-F5344CB8AC3E}">
        <p14:creationId xmlns:p14="http://schemas.microsoft.com/office/powerpoint/2010/main" val="3163092119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91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91054" grpId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4130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076450" y="140154"/>
            <a:ext cx="7981950" cy="451757"/>
          </a:xfrm>
          <a:ln w="12700">
            <a:miter lim="800000"/>
            <a:headEnd type="none" w="sm" len="sm"/>
            <a:tailEnd type="none" w="sm" len="sm"/>
          </a:ln>
        </p:spPr>
        <p:txBody>
          <a:bodyPr vert="horz" wrap="square" lIns="79997" tIns="39999" rIns="79997" bIns="39999" numCol="1" rtlCol="0" anchor="t" compatLnSpc="1">
            <a:prstTxWarp prst="textNoShape">
              <a:avLst/>
            </a:prstTxWarp>
            <a:normAutofit/>
          </a:bodyPr>
          <a:lstStyle/>
          <a:p>
            <a:pPr>
              <a:defRPr/>
            </a:pPr>
            <a:r>
              <a:rPr lang="sv-SE" sz="240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Acidosis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53040">
              <a:defRPr/>
            </a:pPr>
            <a:r>
              <a:rPr lang="sv-SE" dirty="0">
                <a:latin typeface="Arial" pitchFamily="34" charset="0"/>
              </a:rPr>
              <a:t>R Hanas 2009 </a:t>
            </a:r>
          </a:p>
        </p:txBody>
      </p:sp>
      <p:sp>
        <p:nvSpPr>
          <p:cNvPr id="2224131" name="Rectangle 1027"/>
          <p:cNvSpPr>
            <a:spLocks noChangeArrowheads="1"/>
          </p:cNvSpPr>
          <p:nvPr/>
        </p:nvSpPr>
        <p:spPr bwMode="auto">
          <a:xfrm>
            <a:off x="2002972" y="552450"/>
            <a:ext cx="8303079" cy="32575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80553" tIns="40276" rIns="80553" bIns="40276">
            <a:spAutoFit/>
          </a:bodyPr>
          <a:lstStyle/>
          <a:p>
            <a:pPr marL="327881" indent="-327881" defTabSz="340126">
              <a:tabLst>
                <a:tab pos="1666614" algn="l"/>
                <a:tab pos="3044800" algn="l"/>
              </a:tabLst>
              <a:defRPr/>
            </a:pPr>
            <a:endParaRPr lang="en-US" sz="2400" dirty="0">
              <a:solidFill>
                <a:srgbClr val="FFFF33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  <a:cs typeface="Times New Roman" pitchFamily="18" charset="0"/>
            </a:endParaRPr>
          </a:p>
          <a:p>
            <a:pPr marL="327881" indent="-327881" defTabSz="340126">
              <a:lnSpc>
                <a:spcPct val="110000"/>
              </a:lnSpc>
              <a:spcBef>
                <a:spcPct val="50000"/>
              </a:spcBef>
              <a:buClr>
                <a:srgbClr val="FF0B0B"/>
              </a:buClr>
              <a:tabLst>
                <a:tab pos="1666614" algn="l"/>
                <a:tab pos="3044800" algn="l"/>
              </a:tabLst>
              <a:defRPr/>
            </a:pPr>
            <a:r>
              <a:rPr lang="en-US" sz="2057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</a:rPr>
              <a:t>➠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 	Bicarbonate administration is not recommended</a:t>
            </a:r>
            <a:r>
              <a:rPr lang="en-US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 for resuscitation unless the acidosis is profound and likely to affect adversely the action of adrenaline/epinephrine during resuscitation (A).</a:t>
            </a:r>
            <a:r>
              <a:rPr lang="en-GB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  </a:t>
            </a:r>
            <a:endParaRPr lang="en-US" sz="2400" dirty="0">
              <a:solidFill>
                <a:srgbClr val="FFFF33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  <a:cs typeface="Times New Roman" pitchFamily="18" charset="0"/>
            </a:endParaRPr>
          </a:p>
          <a:p>
            <a:pPr marL="327881" indent="-327881" defTabSz="340126">
              <a:lnSpc>
                <a:spcPct val="110000"/>
              </a:lnSpc>
              <a:spcBef>
                <a:spcPct val="50000"/>
              </a:spcBef>
              <a:buClr>
                <a:srgbClr val="FF0B0B"/>
              </a:buClr>
              <a:tabLst>
                <a:tab pos="1666614" algn="l"/>
                <a:tab pos="3044800" algn="l"/>
              </a:tabLst>
              <a:defRPr/>
            </a:pPr>
            <a:r>
              <a:rPr lang="en-US" sz="2057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</a:rPr>
              <a:t>➠</a:t>
            </a:r>
            <a:r>
              <a:rPr lang="en-US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 	There may be 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selected patients</a:t>
            </a:r>
            <a:r>
              <a:rPr lang="en-US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 who may benefit from 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cautious alkali therapy</a:t>
            </a:r>
            <a:r>
              <a:rPr lang="en-US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:</a:t>
            </a:r>
          </a:p>
        </p:txBody>
      </p:sp>
      <p:sp>
        <p:nvSpPr>
          <p:cNvPr id="2224132" name="Rectangle 1028"/>
          <p:cNvSpPr>
            <a:spLocks noChangeArrowheads="1"/>
          </p:cNvSpPr>
          <p:nvPr/>
        </p:nvSpPr>
        <p:spPr bwMode="auto">
          <a:xfrm>
            <a:off x="2002972" y="3306536"/>
            <a:ext cx="8303079" cy="32575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80553" tIns="40276" rIns="80553" bIns="40276">
            <a:spAutoFit/>
          </a:bodyPr>
          <a:lstStyle/>
          <a:p>
            <a:pPr marL="327881" indent="-327881" defTabSz="340126">
              <a:tabLst>
                <a:tab pos="1666614" algn="l"/>
                <a:tab pos="3044800" algn="l"/>
              </a:tabLst>
              <a:defRPr/>
            </a:pPr>
            <a:endParaRPr lang="en-US" sz="2400" dirty="0">
              <a:solidFill>
                <a:srgbClr val="FFFF33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  <a:cs typeface="Times New Roman" pitchFamily="18" charset="0"/>
            </a:endParaRPr>
          </a:p>
          <a:p>
            <a:pPr marL="327881" indent="-327881" defTabSz="340126">
              <a:lnSpc>
                <a:spcPct val="110000"/>
              </a:lnSpc>
              <a:spcBef>
                <a:spcPct val="50000"/>
              </a:spcBef>
              <a:buClr>
                <a:srgbClr val="FF0B0B"/>
              </a:buClr>
              <a:tabLst>
                <a:tab pos="1666614" algn="l"/>
                <a:tab pos="3044800" algn="l"/>
              </a:tabLst>
              <a:defRPr/>
            </a:pPr>
            <a:r>
              <a:rPr lang="en-US" sz="2057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</a:rPr>
              <a:t>➠</a:t>
            </a:r>
            <a:r>
              <a:rPr lang="en-US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 	Severe </a:t>
            </a:r>
            <a:r>
              <a:rPr lang="en-US" sz="2400" dirty="0" err="1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acidemia</a:t>
            </a:r>
            <a:r>
              <a:rPr lang="en-US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 (arterial 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pH &lt; 6.9</a:t>
            </a:r>
            <a:r>
              <a:rPr lang="en-US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) in whom decreased cardiac contractility and peripheral vasodilatation can further impair tissue perfusion, and patients with 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life-threatening </a:t>
            </a:r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hyperkalemia</a:t>
            </a:r>
            <a:endParaRPr lang="en-GB" sz="2400" dirty="0">
              <a:solidFill>
                <a:srgbClr val="FFFF33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  <a:cs typeface="Times New Roman" pitchFamily="18" charset="0"/>
            </a:endParaRPr>
          </a:p>
          <a:p>
            <a:pPr marL="327881" indent="-327881" defTabSz="340126">
              <a:lnSpc>
                <a:spcPct val="110000"/>
              </a:lnSpc>
              <a:spcBef>
                <a:spcPct val="50000"/>
              </a:spcBef>
              <a:buClr>
                <a:srgbClr val="FF0B0B"/>
              </a:buClr>
              <a:tabLst>
                <a:tab pos="1666614" algn="l"/>
                <a:tab pos="3044800" algn="l"/>
              </a:tabLst>
              <a:defRPr/>
            </a:pPr>
            <a:r>
              <a:rPr lang="en-US" sz="2057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</a:rPr>
              <a:t>➠</a:t>
            </a:r>
            <a:r>
              <a:rPr lang="en-US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 	If bicarbonate is considered necessary, cautiously give </a:t>
            </a:r>
            <a:br>
              <a:rPr lang="en-US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</a:b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1-2 </a:t>
            </a:r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mmol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/kg over 60 minutes</a:t>
            </a:r>
            <a:r>
              <a:rPr lang="en-US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 (E). </a:t>
            </a:r>
          </a:p>
        </p:txBody>
      </p:sp>
    </p:spTree>
    <p:extLst>
      <p:ext uri="{BB962C8B-B14F-4D97-AF65-F5344CB8AC3E}">
        <p14:creationId xmlns:p14="http://schemas.microsoft.com/office/powerpoint/2010/main" val="3533336239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24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24132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513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105027" y="140154"/>
            <a:ext cx="7981950" cy="451757"/>
          </a:xfrm>
          <a:ln w="12700">
            <a:miter lim="800000"/>
            <a:headEnd type="none" w="sm" len="sm"/>
            <a:tailEnd type="none" w="sm" len="sm"/>
          </a:ln>
        </p:spPr>
        <p:txBody>
          <a:bodyPr vert="horz" wrap="square" lIns="79997" tIns="39999" rIns="79997" bIns="39999" numCol="1" rtlCol="0" anchor="t" compatLnSpc="1">
            <a:prstTxWarp prst="textNoShape">
              <a:avLst/>
            </a:prstTxWarp>
            <a:normAutofit/>
          </a:bodyPr>
          <a:lstStyle/>
          <a:p>
            <a:pPr>
              <a:defRPr/>
            </a:pPr>
            <a:r>
              <a:rPr lang="sv-SE" sz="240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CE mortality</a:t>
            </a:r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53040">
              <a:defRPr/>
            </a:pPr>
            <a:r>
              <a:rPr lang="sv-SE" dirty="0">
                <a:latin typeface="Arial" pitchFamily="34" charset="0"/>
              </a:rPr>
              <a:t>R Hanas 2009 </a:t>
            </a:r>
          </a:p>
        </p:txBody>
      </p:sp>
      <p:sp>
        <p:nvSpPr>
          <p:cNvPr id="2395139" name="Rectangle 3"/>
          <p:cNvSpPr>
            <a:spLocks noChangeArrowheads="1"/>
          </p:cNvSpPr>
          <p:nvPr/>
        </p:nvSpPr>
        <p:spPr bwMode="auto">
          <a:xfrm>
            <a:off x="1952625" y="768804"/>
            <a:ext cx="8533039" cy="23772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60" tIns="46030" rIns="92060" bIns="46030">
            <a:spAutoFit/>
          </a:bodyPr>
          <a:lstStyle/>
          <a:p>
            <a:pPr marL="380940" indent="-380940" defTabSz="379580">
              <a:lnSpc>
                <a:spcPct val="110000"/>
              </a:lnSpc>
              <a:spcBef>
                <a:spcPct val="30000"/>
              </a:spcBef>
              <a:tabLst>
                <a:tab pos="482978" algn="l"/>
                <a:tab pos="952350" algn="l"/>
                <a:tab pos="2285641" algn="l"/>
                <a:tab pos="3618932" algn="l"/>
                <a:tab pos="7809272" algn="l"/>
              </a:tabLst>
              <a:defRPr/>
            </a:pPr>
            <a:endParaRPr lang="sv-SE" sz="1371" dirty="0">
              <a:solidFill>
                <a:srgbClr val="FFFF33"/>
              </a:solidFill>
              <a:latin typeface="Arial" pitchFamily="34" charset="0"/>
            </a:endParaRPr>
          </a:p>
          <a:p>
            <a:pPr marL="380940" indent="-380940" defTabSz="379580">
              <a:lnSpc>
                <a:spcPct val="110000"/>
              </a:lnSpc>
              <a:spcBef>
                <a:spcPct val="50000"/>
              </a:spcBef>
              <a:buClr>
                <a:srgbClr val="FF0B0B"/>
              </a:buClr>
              <a:tabLst>
                <a:tab pos="482978" algn="l"/>
                <a:tab pos="952350" algn="l"/>
                <a:tab pos="2285641" algn="l"/>
                <a:tab pos="3618932" algn="l"/>
                <a:tab pos="7809272" algn="l"/>
              </a:tabLst>
              <a:defRPr/>
            </a:pPr>
            <a:r>
              <a:rPr lang="en-US" sz="2057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</a:rPr>
              <a:t>➠</a:t>
            </a:r>
            <a:r>
              <a:rPr lang="sv-SE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In national population studies, the</a:t>
            </a:r>
            <a:r>
              <a:rPr lang="sv-SE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mortality rate from DKA in children is 0.15% to 0.30% </a:t>
            </a:r>
            <a:br>
              <a:rPr lang="sv-SE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</a:br>
            <a:r>
              <a:rPr lang="sv-SE" sz="1371" dirty="0">
                <a:solidFill>
                  <a:srgbClr val="FFFF33"/>
                </a:solidFill>
                <a:latin typeface="Arial" pitchFamily="34" charset="0"/>
              </a:rPr>
              <a:t>Curtis JR. Diabetes Care 2002;25:615-18, Edge JA. Arch Dis Child 1999;81:318-23.</a:t>
            </a:r>
            <a:endParaRPr lang="sv-SE" sz="24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</a:endParaRPr>
          </a:p>
          <a:p>
            <a:pPr marL="380940" indent="-380940" defTabSz="379580">
              <a:lnSpc>
                <a:spcPct val="110000"/>
              </a:lnSpc>
              <a:spcBef>
                <a:spcPct val="50000"/>
              </a:spcBef>
              <a:buClr>
                <a:srgbClr val="FF0B0B"/>
              </a:buClr>
              <a:tabLst>
                <a:tab pos="482978" algn="l"/>
                <a:tab pos="952350" algn="l"/>
                <a:tab pos="2285641" algn="l"/>
                <a:tab pos="3618932" algn="l"/>
                <a:tab pos="7809272" algn="l"/>
              </a:tabLst>
              <a:defRPr/>
            </a:pPr>
            <a:r>
              <a:rPr lang="en-US" sz="2057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</a:rPr>
              <a:t>➠</a:t>
            </a:r>
            <a:r>
              <a:rPr lang="sv-SE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	Cerebral edema accounts for</a:t>
            </a:r>
            <a:r>
              <a:rPr lang="sv-SE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60 to 90% of all DKA deaths</a:t>
            </a:r>
            <a:br>
              <a:rPr lang="sv-SE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</a:br>
            <a:r>
              <a:rPr lang="sv-SE" sz="1371" dirty="0">
                <a:solidFill>
                  <a:srgbClr val="FFFF33"/>
                </a:solidFill>
                <a:latin typeface="Arial" pitchFamily="34" charset="0"/>
              </a:rPr>
              <a:t>Glaser N. NEJM 2001;344:264-69, Lawrence SE. J Pediatr 2005;146:688-93.</a:t>
            </a:r>
          </a:p>
        </p:txBody>
      </p:sp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2156733" y="2984047"/>
            <a:ext cx="7881257" cy="3800475"/>
            <a:chOff x="465" y="2193"/>
            <a:chExt cx="5792" cy="2793"/>
          </a:xfrm>
        </p:grpSpPr>
        <p:sp>
          <p:nvSpPr>
            <p:cNvPr id="2395143" name="Rectangle 7"/>
            <p:cNvSpPr>
              <a:spLocks noChangeArrowheads="1"/>
            </p:cNvSpPr>
            <p:nvPr/>
          </p:nvSpPr>
          <p:spPr bwMode="auto">
            <a:xfrm>
              <a:off x="4165" y="2193"/>
              <a:ext cx="2092" cy="24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0" tIns="46035" rIns="92070" bIns="46035">
              <a:spAutoFit/>
            </a:bodyPr>
            <a:lstStyle/>
            <a:p>
              <a:pPr marL="380940" indent="-380940" defTabSz="379580">
                <a:lnSpc>
                  <a:spcPct val="110000"/>
                </a:lnSpc>
                <a:spcBef>
                  <a:spcPct val="30000"/>
                </a:spcBef>
                <a:tabLst>
                  <a:tab pos="482978" algn="l"/>
                  <a:tab pos="952350" algn="l"/>
                  <a:tab pos="2285641" algn="l"/>
                  <a:tab pos="3618932" algn="l"/>
                  <a:tab pos="7809272" algn="l"/>
                </a:tabLst>
                <a:defRPr/>
              </a:pPr>
              <a:endParaRPr lang="sv-SE" sz="1371" dirty="0">
                <a:solidFill>
                  <a:srgbClr val="FFFF33"/>
                </a:solidFill>
                <a:latin typeface="Arial" pitchFamily="34" charset="0"/>
              </a:endParaRPr>
            </a:p>
            <a:p>
              <a:pPr marL="380940" indent="-380940" defTabSz="379580">
                <a:lnSpc>
                  <a:spcPct val="110000"/>
                </a:lnSpc>
                <a:spcBef>
                  <a:spcPct val="50000"/>
                </a:spcBef>
                <a:buClr>
                  <a:srgbClr val="FF0B0B"/>
                </a:buClr>
                <a:tabLst>
                  <a:tab pos="482978" algn="l"/>
                  <a:tab pos="952350" algn="l"/>
                  <a:tab pos="2285641" algn="l"/>
                  <a:tab pos="3618932" algn="l"/>
                  <a:tab pos="7809272" algn="l"/>
                </a:tabLst>
                <a:defRPr/>
              </a:pPr>
              <a:r>
                <a:rPr lang="en-US" sz="2057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 Unicode MS" pitchFamily="34" charset="-128"/>
                </a:rPr>
                <a:t>➠</a:t>
              </a:r>
              <a:r>
                <a:rPr lang="sv-SE" sz="2400" dirty="0">
                  <a:solidFill>
                    <a:srgbClr val="FFFF33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itchFamily="34" charset="0"/>
                </a:rPr>
                <a:t> 	CE can occur before treatment has begun or, may develop as late as 24-48 hours</a:t>
              </a:r>
              <a:r>
                <a:rPr lang="sv-SE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itchFamily="34" charset="0"/>
                </a:rPr>
                <a:t>  </a:t>
              </a:r>
              <a:br>
                <a:rPr lang="sv-SE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itchFamily="34" charset="0"/>
                </a:rPr>
              </a:br>
              <a:endParaRPr lang="sv-SE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endParaRPr>
            </a:p>
          </p:txBody>
        </p:sp>
        <p:pic>
          <p:nvPicPr>
            <p:cNvPr id="41991" name="Picture 9" descr="T:\@tif\ARTIKEL\glaser.tif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5" y="2388"/>
              <a:ext cx="3577" cy="2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992" name="Text Box 10"/>
            <p:cNvSpPr txBox="1">
              <a:spLocks noChangeArrowheads="1"/>
            </p:cNvSpPr>
            <p:nvPr/>
          </p:nvSpPr>
          <p:spPr bwMode="auto">
            <a:xfrm>
              <a:off x="465" y="4753"/>
              <a:ext cx="3785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104492" tIns="52246" rIns="104492" bIns="52246">
              <a:spAutoFit/>
            </a:bodyPr>
            <a:lstStyle>
              <a:lvl1pPr defTabSz="1217613">
                <a:defRPr sz="2000">
                  <a:solidFill>
                    <a:srgbClr val="FF2626"/>
                  </a:solidFill>
                  <a:latin typeface="Dixieland" pitchFamily="34" charset="2"/>
                </a:defRPr>
              </a:lvl1pPr>
              <a:lvl2pPr marL="742950" indent="-285750" defTabSz="1217613">
                <a:defRPr sz="2000">
                  <a:solidFill>
                    <a:srgbClr val="FF2626"/>
                  </a:solidFill>
                  <a:latin typeface="Dixieland" pitchFamily="34" charset="2"/>
                </a:defRPr>
              </a:lvl2pPr>
              <a:lvl3pPr marL="1143000" indent="-228600" defTabSz="1217613">
                <a:defRPr sz="2000">
                  <a:solidFill>
                    <a:srgbClr val="FF2626"/>
                  </a:solidFill>
                  <a:latin typeface="Dixieland" pitchFamily="34" charset="2"/>
                </a:defRPr>
              </a:lvl3pPr>
              <a:lvl4pPr marL="1600200" indent="-228600" defTabSz="1217613">
                <a:defRPr sz="2000">
                  <a:solidFill>
                    <a:srgbClr val="FF2626"/>
                  </a:solidFill>
                  <a:latin typeface="Dixieland" pitchFamily="34" charset="2"/>
                </a:defRPr>
              </a:lvl4pPr>
              <a:lvl5pPr marL="2057400" indent="-228600" defTabSz="1217613">
                <a:defRPr sz="2000">
                  <a:solidFill>
                    <a:srgbClr val="FF2626"/>
                  </a:solidFill>
                  <a:latin typeface="Dixieland" pitchFamily="34" charset="2"/>
                </a:defRPr>
              </a:lvl5pPr>
              <a:lvl6pPr marL="2514600" indent="-228600" defTabSz="1217613" eaLnBrk="0" fontAlgn="base" hangingPunct="0">
                <a:lnSpc>
                  <a:spcPct val="60000"/>
                </a:lnSpc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FF2626"/>
                  </a:solidFill>
                  <a:latin typeface="Dixieland" pitchFamily="34" charset="2"/>
                </a:defRPr>
              </a:lvl6pPr>
              <a:lvl7pPr marL="2971800" indent="-228600" defTabSz="1217613" eaLnBrk="0" fontAlgn="base" hangingPunct="0">
                <a:lnSpc>
                  <a:spcPct val="60000"/>
                </a:lnSpc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FF2626"/>
                  </a:solidFill>
                  <a:latin typeface="Dixieland" pitchFamily="34" charset="2"/>
                </a:defRPr>
              </a:lvl7pPr>
              <a:lvl8pPr marL="3429000" indent="-228600" defTabSz="1217613" eaLnBrk="0" fontAlgn="base" hangingPunct="0">
                <a:lnSpc>
                  <a:spcPct val="60000"/>
                </a:lnSpc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FF2626"/>
                  </a:solidFill>
                  <a:latin typeface="Dixieland" pitchFamily="34" charset="2"/>
                </a:defRPr>
              </a:lvl8pPr>
              <a:lvl9pPr marL="3886200" indent="-228600" defTabSz="1217613" eaLnBrk="0" fontAlgn="base" hangingPunct="0">
                <a:lnSpc>
                  <a:spcPct val="60000"/>
                </a:lnSpc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FF2626"/>
                  </a:solidFill>
                  <a:latin typeface="Dixieland" pitchFamily="34" charset="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</a:pPr>
              <a:r>
                <a:rPr lang="sv-SE" altLang="en-US" sz="1371">
                  <a:solidFill>
                    <a:srgbClr val="FFFF33"/>
                  </a:solidFill>
                  <a:latin typeface="Helvetica" panose="020B0604020202020204" pitchFamily="34" charset="0"/>
                </a:rPr>
                <a:t>Glaser N, Barnett P et al. NEJM 2001;344:264-69.</a:t>
              </a:r>
              <a:endParaRPr lang="en-US" altLang="en-US" sz="1371">
                <a:solidFill>
                  <a:srgbClr val="FFFF33"/>
                </a:solidFill>
                <a:latin typeface="Helvetica" panose="020B0604020202020204" pitchFamily="34" charset="0"/>
              </a:endParaRPr>
            </a:p>
          </p:txBody>
        </p:sp>
        <p:sp>
          <p:nvSpPr>
            <p:cNvPr id="41993" name="Text Box 11"/>
            <p:cNvSpPr txBox="1">
              <a:spLocks noChangeArrowheads="1"/>
            </p:cNvSpPr>
            <p:nvPr/>
          </p:nvSpPr>
          <p:spPr bwMode="auto">
            <a:xfrm>
              <a:off x="1230" y="2609"/>
              <a:ext cx="2049" cy="2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78921" tIns="39461" rIns="78921" bIns="39461">
              <a:spAutoFit/>
            </a:bodyPr>
            <a:lstStyle>
              <a:lvl1pPr defTabSz="760413">
                <a:defRPr sz="2000">
                  <a:solidFill>
                    <a:srgbClr val="FF2626"/>
                  </a:solidFill>
                  <a:latin typeface="Dixieland" pitchFamily="34" charset="2"/>
                </a:defRPr>
              </a:lvl1pPr>
              <a:lvl2pPr marL="742950" indent="-285750" defTabSz="760413">
                <a:defRPr sz="2000">
                  <a:solidFill>
                    <a:srgbClr val="FF2626"/>
                  </a:solidFill>
                  <a:latin typeface="Dixieland" pitchFamily="34" charset="2"/>
                </a:defRPr>
              </a:lvl2pPr>
              <a:lvl3pPr marL="1143000" indent="-228600" defTabSz="760413">
                <a:defRPr sz="2000">
                  <a:solidFill>
                    <a:srgbClr val="FF2626"/>
                  </a:solidFill>
                  <a:latin typeface="Dixieland" pitchFamily="34" charset="2"/>
                </a:defRPr>
              </a:lvl3pPr>
              <a:lvl4pPr marL="1600200" indent="-228600" defTabSz="760413">
                <a:defRPr sz="2000">
                  <a:solidFill>
                    <a:srgbClr val="FF2626"/>
                  </a:solidFill>
                  <a:latin typeface="Dixieland" pitchFamily="34" charset="2"/>
                </a:defRPr>
              </a:lvl4pPr>
              <a:lvl5pPr marL="2057400" indent="-228600" defTabSz="760413">
                <a:defRPr sz="2000">
                  <a:solidFill>
                    <a:srgbClr val="FF2626"/>
                  </a:solidFill>
                  <a:latin typeface="Dixieland" pitchFamily="34" charset="2"/>
                </a:defRPr>
              </a:lvl5pPr>
              <a:lvl6pPr marL="2514600" indent="-228600" defTabSz="760413" eaLnBrk="0" fontAlgn="base" hangingPunct="0">
                <a:lnSpc>
                  <a:spcPct val="60000"/>
                </a:lnSpc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FF2626"/>
                  </a:solidFill>
                  <a:latin typeface="Dixieland" pitchFamily="34" charset="2"/>
                </a:defRPr>
              </a:lvl6pPr>
              <a:lvl7pPr marL="2971800" indent="-228600" defTabSz="760413" eaLnBrk="0" fontAlgn="base" hangingPunct="0">
                <a:lnSpc>
                  <a:spcPct val="60000"/>
                </a:lnSpc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FF2626"/>
                  </a:solidFill>
                  <a:latin typeface="Dixieland" pitchFamily="34" charset="2"/>
                </a:defRPr>
              </a:lvl7pPr>
              <a:lvl8pPr marL="3429000" indent="-228600" defTabSz="760413" eaLnBrk="0" fontAlgn="base" hangingPunct="0">
                <a:lnSpc>
                  <a:spcPct val="60000"/>
                </a:lnSpc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FF2626"/>
                  </a:solidFill>
                  <a:latin typeface="Dixieland" pitchFamily="34" charset="2"/>
                </a:defRPr>
              </a:lvl8pPr>
              <a:lvl9pPr marL="3886200" indent="-228600" defTabSz="760413" eaLnBrk="0" fontAlgn="base" hangingPunct="0">
                <a:lnSpc>
                  <a:spcPct val="60000"/>
                </a:lnSpc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FF2626"/>
                  </a:solidFill>
                  <a:latin typeface="Dixieland" pitchFamily="34" charset="2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sv-SE" altLang="en-US" sz="1457">
                  <a:solidFill>
                    <a:schemeClr val="tx1"/>
                  </a:solidFill>
                  <a:latin typeface="Arial Unicode MS" panose="020B0604020202020204" pitchFamily="34" charset="-128"/>
                </a:rPr>
                <a:t>Time to neurologic deterioration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56883934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617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114550" y="140154"/>
            <a:ext cx="7981950" cy="451757"/>
          </a:xfrm>
          <a:ln w="12700">
            <a:miter lim="800000"/>
            <a:headEnd type="none" w="sm" len="sm"/>
            <a:tailEnd type="none" w="sm" len="sm"/>
          </a:ln>
        </p:spPr>
        <p:txBody>
          <a:bodyPr vert="horz" wrap="square" lIns="79997" tIns="39999" rIns="79997" bIns="39999" numCol="1" rtlCol="0" anchor="t" compatLnSpc="1">
            <a:prstTxWarp prst="textNoShape">
              <a:avLst/>
            </a:prstTxWarp>
            <a:normAutofit/>
          </a:bodyPr>
          <a:lstStyle/>
          <a:p>
            <a:pPr>
              <a:defRPr/>
            </a:pPr>
            <a:r>
              <a:rPr lang="sv-SE" sz="2400">
                <a:solidFill>
                  <a:srgbClr val="FFFF0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Cerebral edema – risk factors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53040">
              <a:defRPr/>
            </a:pPr>
            <a:r>
              <a:rPr lang="sv-SE" dirty="0">
                <a:latin typeface="Arial" pitchFamily="34" charset="0"/>
              </a:rPr>
              <a:t>R Hanas 2009 </a:t>
            </a:r>
          </a:p>
        </p:txBody>
      </p:sp>
      <p:sp>
        <p:nvSpPr>
          <p:cNvPr id="2226179" name="Rectangle 3"/>
          <p:cNvSpPr>
            <a:spLocks noChangeArrowheads="1"/>
          </p:cNvSpPr>
          <p:nvPr/>
        </p:nvSpPr>
        <p:spPr bwMode="auto">
          <a:xfrm>
            <a:off x="1952625" y="578305"/>
            <a:ext cx="8533039" cy="20978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60" tIns="46030" rIns="92060" bIns="46030">
            <a:spAutoFit/>
          </a:bodyPr>
          <a:lstStyle/>
          <a:p>
            <a:pPr marL="482978" indent="-482978" defTabSz="379580">
              <a:lnSpc>
                <a:spcPct val="110000"/>
              </a:lnSpc>
              <a:spcBef>
                <a:spcPct val="30000"/>
              </a:spcBef>
              <a:tabLst>
                <a:tab pos="482978" algn="l"/>
                <a:tab pos="952350" algn="l"/>
                <a:tab pos="2285641" algn="l"/>
                <a:tab pos="3618932" algn="l"/>
                <a:tab pos="7809272" algn="l"/>
              </a:tabLst>
              <a:defRPr/>
            </a:pPr>
            <a:endParaRPr lang="sv-SE" sz="1371" dirty="0">
              <a:solidFill>
                <a:srgbClr val="FFFF33"/>
              </a:solidFill>
              <a:latin typeface="Helvetica" pitchFamily="34" charset="0"/>
            </a:endParaRPr>
          </a:p>
          <a:p>
            <a:pPr marL="482978" indent="-482978" defTabSz="379580">
              <a:lnSpc>
                <a:spcPct val="110000"/>
              </a:lnSpc>
              <a:spcBef>
                <a:spcPct val="50000"/>
              </a:spcBef>
              <a:buClr>
                <a:srgbClr val="FF0B0B"/>
              </a:buClr>
              <a:tabLst>
                <a:tab pos="482978" algn="l"/>
                <a:tab pos="952350" algn="l"/>
                <a:tab pos="2285641" algn="l"/>
                <a:tab pos="3618932" algn="l"/>
                <a:tab pos="7809272" algn="l"/>
              </a:tabLst>
              <a:defRPr/>
            </a:pPr>
            <a:r>
              <a:rPr lang="en-US" sz="2057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</a:rPr>
              <a:t>➠</a:t>
            </a:r>
            <a:r>
              <a:rPr lang="sv-SE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elvetica" pitchFamily="34" charset="0"/>
              </a:rPr>
              <a:t> 	Y</a:t>
            </a:r>
            <a:r>
              <a:rPr lang="sv-SE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ounger </a:t>
            </a:r>
            <a:r>
              <a:rPr lang="sv-SE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age</a:t>
            </a:r>
            <a:r>
              <a:rPr lang="sv-SE" sz="240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</a:t>
            </a:r>
            <a:r>
              <a:rPr lang="sv-SE" sz="240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</a:t>
            </a:r>
            <a:endParaRPr lang="sv-SE" sz="2400" dirty="0">
              <a:solidFill>
                <a:srgbClr val="FFFF33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</a:endParaRPr>
          </a:p>
          <a:p>
            <a:pPr marL="482978" indent="-482978" defTabSz="379580">
              <a:lnSpc>
                <a:spcPct val="110000"/>
              </a:lnSpc>
              <a:spcBef>
                <a:spcPct val="50000"/>
              </a:spcBef>
              <a:buClr>
                <a:srgbClr val="FF0B0B"/>
              </a:buClr>
              <a:tabLst>
                <a:tab pos="482978" algn="l"/>
                <a:tab pos="952350" algn="l"/>
                <a:tab pos="2285641" algn="l"/>
                <a:tab pos="3618932" algn="l"/>
                <a:tab pos="7809272" algn="l"/>
              </a:tabLst>
              <a:defRPr/>
            </a:pPr>
            <a:r>
              <a:rPr lang="en-US" sz="2057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</a:rPr>
              <a:t>➠</a:t>
            </a:r>
            <a:r>
              <a:rPr lang="sv-SE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	Presentation with </a:t>
            </a:r>
            <a:r>
              <a:rPr lang="sv-SE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new onset</a:t>
            </a:r>
            <a:r>
              <a:rPr lang="sv-SE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diabetes </a:t>
            </a:r>
          </a:p>
          <a:p>
            <a:pPr marL="482978" indent="-482978" defTabSz="379580">
              <a:lnSpc>
                <a:spcPct val="110000"/>
              </a:lnSpc>
              <a:spcBef>
                <a:spcPct val="50000"/>
              </a:spcBef>
              <a:buClr>
                <a:srgbClr val="FF0B0B"/>
              </a:buClr>
              <a:tabLst>
                <a:tab pos="482978" algn="l"/>
                <a:tab pos="952350" algn="l"/>
                <a:tab pos="2285641" algn="l"/>
                <a:tab pos="3618932" algn="l"/>
                <a:tab pos="7809272" algn="l"/>
              </a:tabLst>
              <a:defRPr/>
            </a:pPr>
            <a:r>
              <a:rPr lang="en-US" sz="2057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</a:rPr>
              <a:t>➠</a:t>
            </a:r>
            <a:r>
              <a:rPr lang="sv-SE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	Longer duration</a:t>
            </a:r>
            <a:r>
              <a:rPr lang="sv-SE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of symptoms </a:t>
            </a:r>
          </a:p>
        </p:txBody>
      </p:sp>
      <p:sp>
        <p:nvSpPr>
          <p:cNvPr id="2226180" name="Rectangle 4"/>
          <p:cNvSpPr>
            <a:spLocks noChangeArrowheads="1"/>
          </p:cNvSpPr>
          <p:nvPr/>
        </p:nvSpPr>
        <p:spPr bwMode="auto">
          <a:xfrm>
            <a:off x="1952625" y="2390775"/>
            <a:ext cx="8533039" cy="25040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60" tIns="46030" rIns="92060" bIns="46030">
            <a:spAutoFit/>
          </a:bodyPr>
          <a:lstStyle/>
          <a:p>
            <a:pPr marL="482978" indent="-482978" defTabSz="379580">
              <a:lnSpc>
                <a:spcPct val="110000"/>
              </a:lnSpc>
              <a:spcBef>
                <a:spcPct val="30000"/>
              </a:spcBef>
              <a:tabLst>
                <a:tab pos="482978" algn="l"/>
                <a:tab pos="952350" algn="l"/>
                <a:tab pos="2285641" algn="l"/>
                <a:tab pos="3618932" algn="l"/>
                <a:tab pos="7809272" algn="l"/>
              </a:tabLst>
              <a:defRPr/>
            </a:pPr>
            <a:endParaRPr lang="sv-SE" sz="1371" dirty="0">
              <a:solidFill>
                <a:srgbClr val="FFFF33"/>
              </a:solidFill>
              <a:latin typeface="Helvetica" pitchFamily="34" charset="0"/>
            </a:endParaRPr>
          </a:p>
          <a:p>
            <a:pPr marL="482978" indent="-482978" defTabSz="379580">
              <a:lnSpc>
                <a:spcPct val="110000"/>
              </a:lnSpc>
              <a:spcBef>
                <a:spcPct val="50000"/>
              </a:spcBef>
              <a:buClr>
                <a:srgbClr val="FF0B0B"/>
              </a:buClr>
              <a:tabLst>
                <a:tab pos="482978" algn="l"/>
                <a:tab pos="952350" algn="l"/>
                <a:tab pos="2285641" algn="l"/>
                <a:tab pos="3618932" algn="l"/>
                <a:tab pos="7809272" algn="l"/>
              </a:tabLst>
              <a:defRPr/>
            </a:pPr>
            <a:r>
              <a:rPr lang="en-US" sz="2057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</a:rPr>
              <a:t>➠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 	Greater </a:t>
            </a:r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hypocapnia</a:t>
            </a:r>
            <a:r>
              <a:rPr lang="en-US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 at presentation after adjusting for degree of </a:t>
            </a:r>
            <a:r>
              <a:rPr lang="en-US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acidosis</a:t>
            </a:r>
            <a:endParaRPr lang="en-US" sz="2400" dirty="0">
              <a:solidFill>
                <a:srgbClr val="47FF2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  <a:cs typeface="Times New Roman" pitchFamily="18" charset="0"/>
            </a:endParaRPr>
          </a:p>
          <a:p>
            <a:pPr marL="482978" indent="-482978" defTabSz="379580">
              <a:lnSpc>
                <a:spcPct val="110000"/>
              </a:lnSpc>
              <a:spcBef>
                <a:spcPct val="50000"/>
              </a:spcBef>
              <a:buClr>
                <a:srgbClr val="FF0B0B"/>
              </a:buClr>
              <a:tabLst>
                <a:tab pos="482978" algn="l"/>
                <a:tab pos="952350" algn="l"/>
                <a:tab pos="2285641" algn="l"/>
                <a:tab pos="3618932" algn="l"/>
                <a:tab pos="7809272" algn="l"/>
              </a:tabLst>
              <a:defRPr/>
            </a:pPr>
            <a:r>
              <a:rPr lang="en-US" sz="2057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</a:rPr>
              <a:t>➠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 	Increased serum urea nitrogen</a:t>
            </a:r>
            <a:r>
              <a:rPr lang="en-US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 at </a:t>
            </a:r>
            <a:r>
              <a:rPr lang="en-US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presentation</a:t>
            </a:r>
            <a:endParaRPr lang="en-US" sz="2400" dirty="0">
              <a:solidFill>
                <a:srgbClr val="FFFF33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  <a:cs typeface="Times New Roman" pitchFamily="18" charset="0"/>
            </a:endParaRPr>
          </a:p>
          <a:p>
            <a:pPr marL="482978" indent="-482978" defTabSz="379580">
              <a:lnSpc>
                <a:spcPct val="110000"/>
              </a:lnSpc>
              <a:spcBef>
                <a:spcPct val="50000"/>
              </a:spcBef>
              <a:buClr>
                <a:srgbClr val="FF0B0B"/>
              </a:buClr>
              <a:tabLst>
                <a:tab pos="482978" algn="l"/>
                <a:tab pos="952350" algn="l"/>
                <a:tab pos="2285641" algn="l"/>
                <a:tab pos="3618932" algn="l"/>
                <a:tab pos="7809272" algn="l"/>
              </a:tabLst>
              <a:defRPr/>
            </a:pPr>
            <a:r>
              <a:rPr lang="en-US" sz="2057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</a:rPr>
              <a:t>➠</a:t>
            </a:r>
            <a:r>
              <a:rPr lang="en-US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 	More 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severe 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acidosis</a:t>
            </a:r>
            <a:endParaRPr lang="en-US" sz="2400" dirty="0">
              <a:solidFill>
                <a:srgbClr val="FFFF33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  <a:cs typeface="Times New Roman" pitchFamily="18" charset="0"/>
            </a:endParaRPr>
          </a:p>
        </p:txBody>
      </p:sp>
      <p:sp>
        <p:nvSpPr>
          <p:cNvPr id="2226181" name="Rectangle 5"/>
          <p:cNvSpPr>
            <a:spLocks noChangeArrowheads="1"/>
          </p:cNvSpPr>
          <p:nvPr/>
        </p:nvSpPr>
        <p:spPr bwMode="auto">
          <a:xfrm>
            <a:off x="1952625" y="4562476"/>
            <a:ext cx="8533039" cy="1913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60" tIns="46030" rIns="92060" bIns="46030">
            <a:spAutoFit/>
          </a:bodyPr>
          <a:lstStyle/>
          <a:p>
            <a:pPr marL="482978" indent="-482978" defTabSz="379580">
              <a:lnSpc>
                <a:spcPct val="110000"/>
              </a:lnSpc>
              <a:spcBef>
                <a:spcPct val="30000"/>
              </a:spcBef>
              <a:tabLst>
                <a:tab pos="482978" algn="l"/>
                <a:tab pos="952350" algn="l"/>
                <a:tab pos="2285641" algn="l"/>
                <a:tab pos="3618932" algn="l"/>
                <a:tab pos="7809272" algn="l"/>
              </a:tabLst>
              <a:defRPr/>
            </a:pPr>
            <a:endParaRPr lang="sv-SE" sz="1371" dirty="0">
              <a:solidFill>
                <a:srgbClr val="FFFF33"/>
              </a:solidFill>
              <a:latin typeface="Helvetica" pitchFamily="34" charset="0"/>
            </a:endParaRPr>
          </a:p>
          <a:p>
            <a:pPr marL="482978" indent="-482978" defTabSz="379580">
              <a:lnSpc>
                <a:spcPct val="110000"/>
              </a:lnSpc>
              <a:spcBef>
                <a:spcPct val="50000"/>
              </a:spcBef>
              <a:buClr>
                <a:srgbClr val="FF0B0B"/>
              </a:buClr>
              <a:tabLst>
                <a:tab pos="482978" algn="l"/>
                <a:tab pos="952350" algn="l"/>
                <a:tab pos="2285641" algn="l"/>
                <a:tab pos="3618932" algn="l"/>
                <a:tab pos="7809272" algn="l"/>
              </a:tabLst>
              <a:defRPr/>
            </a:pPr>
            <a:r>
              <a:rPr lang="en-US" sz="2057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</a:rPr>
              <a:t>➠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 	Bicarbonate treatment</a:t>
            </a:r>
            <a:r>
              <a:rPr lang="en-US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 for correction of acidosis </a:t>
            </a:r>
          </a:p>
          <a:p>
            <a:pPr marL="482978" indent="-482978" defTabSz="379580">
              <a:lnSpc>
                <a:spcPct val="110000"/>
              </a:lnSpc>
              <a:spcBef>
                <a:spcPct val="50000"/>
              </a:spcBef>
              <a:buClr>
                <a:srgbClr val="FF0B0B"/>
              </a:buClr>
              <a:tabLst>
                <a:tab pos="482978" algn="l"/>
                <a:tab pos="952350" algn="l"/>
                <a:tab pos="2285641" algn="l"/>
                <a:tab pos="3618932" algn="l"/>
                <a:tab pos="7809272" algn="l"/>
              </a:tabLst>
              <a:defRPr/>
            </a:pPr>
            <a:r>
              <a:rPr lang="en-US" sz="2057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</a:rPr>
              <a:t>➠</a:t>
            </a:r>
            <a:r>
              <a:rPr lang="en-US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 	An 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attenuated rise in measured serum sodium</a:t>
            </a:r>
            <a:r>
              <a:rPr lang="en-US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 concentrations during therapy </a:t>
            </a:r>
            <a:endParaRPr lang="sv-SE" sz="2400" dirty="0">
              <a:solidFill>
                <a:srgbClr val="FFFF33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5148447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26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26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26180" grpId="0" autoUpdateAnimBg="0"/>
      <p:bldP spid="2226181" grpId="0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923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095500" y="130630"/>
            <a:ext cx="7981950" cy="451757"/>
          </a:xfrm>
          <a:ln w="12700">
            <a:miter lim="800000"/>
            <a:headEnd type="none" w="sm" len="sm"/>
            <a:tailEnd type="none" w="sm" len="sm"/>
          </a:ln>
        </p:spPr>
        <p:txBody>
          <a:bodyPr vert="horz" wrap="square" lIns="79997" tIns="39999" rIns="79997" bIns="39999" numCol="1" rtlCol="0" anchor="t" compatLnSpc="1">
            <a:prstTxWarp prst="textNoShape">
              <a:avLst/>
            </a:prstTxWarp>
            <a:normAutofit/>
          </a:bodyPr>
          <a:lstStyle/>
          <a:p>
            <a:pPr>
              <a:defRPr/>
            </a:pPr>
            <a:r>
              <a:rPr lang="sv-SE" sz="240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Diagnosing cerebral edema</a:t>
            </a:r>
          </a:p>
        </p:txBody>
      </p:sp>
      <p:sp>
        <p:nvSpPr>
          <p:cNvPr id="13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53040">
              <a:defRPr/>
            </a:pPr>
            <a:r>
              <a:rPr lang="sv-SE" dirty="0">
                <a:latin typeface="Arial" pitchFamily="34" charset="0"/>
              </a:rPr>
              <a:t>R Hanas 2009 </a:t>
            </a:r>
          </a:p>
        </p:txBody>
      </p:sp>
      <p:sp>
        <p:nvSpPr>
          <p:cNvPr id="2399235" name="Rectangle 3"/>
          <p:cNvSpPr>
            <a:spLocks noChangeArrowheads="1"/>
          </p:cNvSpPr>
          <p:nvPr/>
        </p:nvSpPr>
        <p:spPr bwMode="auto">
          <a:xfrm>
            <a:off x="2002971" y="904876"/>
            <a:ext cx="8235043" cy="41650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80553" tIns="40276" rIns="80553" bIns="40276">
            <a:spAutoFit/>
          </a:bodyPr>
          <a:lstStyle/>
          <a:p>
            <a:pPr marL="327881" indent="-327881" defTabSz="340126">
              <a:tabLst>
                <a:tab pos="1666614" algn="l"/>
                <a:tab pos="3044800" algn="l"/>
              </a:tabLst>
              <a:defRPr/>
            </a:pPr>
            <a:endParaRPr lang="sv-SE" sz="2057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327881" indent="-327881" defTabSz="340126">
              <a:lnSpc>
                <a:spcPct val="110000"/>
              </a:lnSpc>
              <a:spcBef>
                <a:spcPct val="50000"/>
              </a:spcBef>
              <a:tabLst>
                <a:tab pos="1666614" algn="l"/>
                <a:tab pos="3044800" algn="l"/>
              </a:tabLst>
              <a:defRPr/>
            </a:pPr>
            <a:r>
              <a:rPr lang="sv-SE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	</a:t>
            </a:r>
            <a:r>
              <a:rPr lang="sv-SE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Diagnostic criteria</a:t>
            </a:r>
          </a:p>
          <a:p>
            <a:pPr marL="327881" indent="-327881" defTabSz="340126">
              <a:lnSpc>
                <a:spcPct val="110000"/>
              </a:lnSpc>
              <a:spcBef>
                <a:spcPct val="50000"/>
              </a:spcBef>
              <a:buClr>
                <a:srgbClr val="FF0B0B"/>
              </a:buClr>
              <a:tabLst>
                <a:tab pos="1666614" algn="l"/>
                <a:tab pos="3044800" algn="l"/>
              </a:tabLst>
              <a:defRPr/>
            </a:pPr>
            <a:r>
              <a:rPr lang="en-US" sz="2057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</a:rPr>
              <a:t>➠</a:t>
            </a:r>
            <a:r>
              <a:rPr lang="sv-SE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	Abnormal motor or verbal </a:t>
            </a:r>
            <a:br>
              <a:rPr lang="sv-SE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</a:br>
            <a:r>
              <a:rPr lang="sv-SE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response to pain</a:t>
            </a:r>
          </a:p>
          <a:p>
            <a:pPr marL="327881" indent="-327881" defTabSz="340126">
              <a:lnSpc>
                <a:spcPct val="110000"/>
              </a:lnSpc>
              <a:spcBef>
                <a:spcPct val="50000"/>
              </a:spcBef>
              <a:buClr>
                <a:srgbClr val="FF0B0B"/>
              </a:buClr>
              <a:tabLst>
                <a:tab pos="1666614" algn="l"/>
                <a:tab pos="3044800" algn="l"/>
              </a:tabLst>
              <a:defRPr/>
            </a:pPr>
            <a:r>
              <a:rPr lang="en-US" sz="2057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</a:rPr>
              <a:t>➠</a:t>
            </a:r>
            <a:r>
              <a:rPr lang="sv-SE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	Decorticate or decerebrate posture</a:t>
            </a:r>
          </a:p>
          <a:p>
            <a:pPr marL="327881" indent="-327881" defTabSz="340126">
              <a:lnSpc>
                <a:spcPct val="110000"/>
              </a:lnSpc>
              <a:spcBef>
                <a:spcPct val="50000"/>
              </a:spcBef>
              <a:buClr>
                <a:srgbClr val="FF0B0B"/>
              </a:buClr>
              <a:tabLst>
                <a:tab pos="1666614" algn="l"/>
                <a:tab pos="3044800" algn="l"/>
              </a:tabLst>
              <a:defRPr/>
            </a:pPr>
            <a:r>
              <a:rPr lang="en-US" sz="2057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</a:rPr>
              <a:t>➠</a:t>
            </a:r>
            <a:r>
              <a:rPr lang="sv-SE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	Cranial nerve palsy (especially III, IV, and VI)</a:t>
            </a:r>
          </a:p>
          <a:p>
            <a:pPr marL="327881" indent="-327881" defTabSz="340126">
              <a:lnSpc>
                <a:spcPct val="110000"/>
              </a:lnSpc>
              <a:spcBef>
                <a:spcPct val="50000"/>
              </a:spcBef>
              <a:buClr>
                <a:srgbClr val="FF0B0B"/>
              </a:buClr>
              <a:tabLst>
                <a:tab pos="1666614" algn="l"/>
                <a:tab pos="3044800" algn="l"/>
              </a:tabLst>
              <a:defRPr/>
            </a:pPr>
            <a:r>
              <a:rPr lang="en-US" sz="2057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</a:rPr>
              <a:t>➠</a:t>
            </a:r>
            <a:r>
              <a:rPr lang="sv-SE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	Abnormal neurogenic respiratory pattern (e.g., grunting, tachypnea, Cheyne-Stokes respiration, apneusis)</a:t>
            </a:r>
          </a:p>
        </p:txBody>
      </p:sp>
      <p:sp>
        <p:nvSpPr>
          <p:cNvPr id="2399236" name="Rectangle 4"/>
          <p:cNvSpPr>
            <a:spLocks noChangeArrowheads="1"/>
          </p:cNvSpPr>
          <p:nvPr/>
        </p:nvSpPr>
        <p:spPr bwMode="auto">
          <a:xfrm>
            <a:off x="2002971" y="4631872"/>
            <a:ext cx="8235043" cy="1322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80553" tIns="40276" rIns="80553" bIns="40276">
            <a:spAutoFit/>
          </a:bodyPr>
          <a:lstStyle/>
          <a:p>
            <a:pPr marL="327881" indent="-327881" defTabSz="340126">
              <a:tabLst>
                <a:tab pos="1666614" algn="l"/>
                <a:tab pos="3044800" algn="l"/>
              </a:tabLst>
              <a:defRPr/>
            </a:pPr>
            <a:endParaRPr lang="sv-SE" sz="2057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327881" indent="-327881" defTabSz="340126">
              <a:lnSpc>
                <a:spcPct val="110000"/>
              </a:lnSpc>
              <a:spcBef>
                <a:spcPct val="50000"/>
              </a:spcBef>
              <a:tabLst>
                <a:tab pos="1666614" algn="l"/>
                <a:tab pos="3044800" algn="l"/>
              </a:tabLst>
              <a:defRPr/>
            </a:pPr>
            <a:r>
              <a:rPr lang="sv-SE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	</a:t>
            </a:r>
            <a:r>
              <a:rPr lang="sv-SE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One diagnostic criterion for diagnsosis</a:t>
            </a:r>
            <a:br>
              <a:rPr lang="sv-SE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</a:br>
            <a:r>
              <a:rPr lang="sv-SE" sz="197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(only signs that appear after the rapid fluid infusion are included)</a:t>
            </a:r>
            <a:endParaRPr lang="sv-SE" sz="1628" dirty="0">
              <a:solidFill>
                <a:srgbClr val="FFFF33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</a:endParaRPr>
          </a:p>
        </p:txBody>
      </p:sp>
      <p:sp>
        <p:nvSpPr>
          <p:cNvPr id="44038" name="Text Box 5"/>
          <p:cNvSpPr txBox="1">
            <a:spLocks noChangeArrowheads="1"/>
          </p:cNvSpPr>
          <p:nvPr/>
        </p:nvSpPr>
        <p:spPr bwMode="auto">
          <a:xfrm>
            <a:off x="5464629" y="6127297"/>
            <a:ext cx="4603297" cy="3164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104480" tIns="52241" rIns="104480" bIns="52241">
            <a:spAutoFit/>
          </a:bodyPr>
          <a:lstStyle>
            <a:lvl1pPr defTabSz="1217613">
              <a:defRPr sz="2000">
                <a:solidFill>
                  <a:srgbClr val="FF2626"/>
                </a:solidFill>
                <a:latin typeface="Dixieland" pitchFamily="34" charset="2"/>
              </a:defRPr>
            </a:lvl1pPr>
            <a:lvl2pPr marL="742950" indent="-285750" defTabSz="1217613">
              <a:defRPr sz="2000">
                <a:solidFill>
                  <a:srgbClr val="FF2626"/>
                </a:solidFill>
                <a:latin typeface="Dixieland" pitchFamily="34" charset="2"/>
              </a:defRPr>
            </a:lvl2pPr>
            <a:lvl3pPr marL="1143000" indent="-228600" defTabSz="1217613">
              <a:defRPr sz="2000">
                <a:solidFill>
                  <a:srgbClr val="FF2626"/>
                </a:solidFill>
                <a:latin typeface="Dixieland" pitchFamily="34" charset="2"/>
              </a:defRPr>
            </a:lvl3pPr>
            <a:lvl4pPr marL="1600200" indent="-228600" defTabSz="1217613">
              <a:defRPr sz="2000">
                <a:solidFill>
                  <a:srgbClr val="FF2626"/>
                </a:solidFill>
                <a:latin typeface="Dixieland" pitchFamily="34" charset="2"/>
              </a:defRPr>
            </a:lvl4pPr>
            <a:lvl5pPr marL="2057400" indent="-228600" defTabSz="1217613">
              <a:defRPr sz="2000">
                <a:solidFill>
                  <a:srgbClr val="FF2626"/>
                </a:solidFill>
                <a:latin typeface="Dixieland" pitchFamily="34" charset="2"/>
              </a:defRPr>
            </a:lvl5pPr>
            <a:lvl6pPr marL="2514600" indent="-228600" defTabSz="1217613" eaLnBrk="0" fontAlgn="base" hangingPunct="0">
              <a:lnSpc>
                <a:spcPct val="60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FF2626"/>
                </a:solidFill>
                <a:latin typeface="Dixieland" pitchFamily="34" charset="2"/>
              </a:defRPr>
            </a:lvl6pPr>
            <a:lvl7pPr marL="2971800" indent="-228600" defTabSz="1217613" eaLnBrk="0" fontAlgn="base" hangingPunct="0">
              <a:lnSpc>
                <a:spcPct val="60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FF2626"/>
                </a:solidFill>
                <a:latin typeface="Dixieland" pitchFamily="34" charset="2"/>
              </a:defRPr>
            </a:lvl7pPr>
            <a:lvl8pPr marL="3429000" indent="-228600" defTabSz="1217613" eaLnBrk="0" fontAlgn="base" hangingPunct="0">
              <a:lnSpc>
                <a:spcPct val="60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FF2626"/>
                </a:solidFill>
                <a:latin typeface="Dixieland" pitchFamily="34" charset="2"/>
              </a:defRPr>
            </a:lvl8pPr>
            <a:lvl9pPr marL="3886200" indent="-228600" defTabSz="1217613" eaLnBrk="0" fontAlgn="base" hangingPunct="0">
              <a:lnSpc>
                <a:spcPct val="60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FF2626"/>
                </a:solidFill>
                <a:latin typeface="Dixieland" pitchFamily="34" charset="2"/>
              </a:defRPr>
            </a:lvl9pPr>
          </a:lstStyle>
          <a:p>
            <a:pPr>
              <a:lnSpc>
                <a:spcPct val="100000"/>
              </a:lnSpc>
              <a:spcBef>
                <a:spcPct val="50000"/>
              </a:spcBef>
            </a:pPr>
            <a:r>
              <a:rPr lang="sv-SE" altLang="en-US" sz="1371">
                <a:solidFill>
                  <a:srgbClr val="FFFF33"/>
                </a:solidFill>
                <a:latin typeface="Arial" panose="020B0604020202020204" pitchFamily="34" charset="0"/>
              </a:rPr>
              <a:t>Muir A et al. </a:t>
            </a:r>
            <a:r>
              <a:rPr lang="en-US" altLang="en-US" sz="1371">
                <a:solidFill>
                  <a:srgbClr val="FFFF33"/>
                </a:solidFill>
                <a:latin typeface="Arial" panose="020B0604020202020204" pitchFamily="34" charset="0"/>
              </a:rPr>
              <a:t>Diabetes Care 2004</a:t>
            </a:r>
            <a:r>
              <a:rPr lang="sv-SE" altLang="en-US" sz="1371">
                <a:solidFill>
                  <a:srgbClr val="FFFF33"/>
                </a:solidFill>
                <a:latin typeface="Arial" panose="020B0604020202020204" pitchFamily="34" charset="0"/>
              </a:rPr>
              <a:t>;</a:t>
            </a:r>
            <a:r>
              <a:rPr lang="en-US" altLang="en-US" sz="1371">
                <a:solidFill>
                  <a:srgbClr val="FFFF33"/>
                </a:solidFill>
                <a:latin typeface="Arial" panose="020B0604020202020204" pitchFamily="34" charset="0"/>
              </a:rPr>
              <a:t>27:1541–46</a:t>
            </a:r>
            <a:r>
              <a:rPr lang="sv-SE" altLang="en-US" sz="1371">
                <a:solidFill>
                  <a:srgbClr val="FFFF33"/>
                </a:solidFill>
                <a:latin typeface="Arial" panose="020B0604020202020204" pitchFamily="34" charset="0"/>
              </a:rPr>
              <a:t>.</a:t>
            </a:r>
            <a:r>
              <a:rPr lang="en-US" altLang="en-US" sz="1371">
                <a:solidFill>
                  <a:srgbClr val="FFFF33"/>
                </a:solidFill>
                <a:latin typeface="Arial" panose="020B0604020202020204" pitchFamily="34" charset="0"/>
              </a:rPr>
              <a:t> </a:t>
            </a:r>
          </a:p>
        </p:txBody>
      </p:sp>
      <p:grpSp>
        <p:nvGrpSpPr>
          <p:cNvPr id="44039" name="Group 6"/>
          <p:cNvGrpSpPr>
            <a:grpSpLocks/>
          </p:cNvGrpSpPr>
          <p:nvPr/>
        </p:nvGrpSpPr>
        <p:grpSpPr bwMode="auto">
          <a:xfrm>
            <a:off x="7429501" y="1232807"/>
            <a:ext cx="2605768" cy="1714500"/>
            <a:chOff x="3813" y="1091"/>
            <a:chExt cx="2157" cy="1420"/>
          </a:xfrm>
        </p:grpSpPr>
        <p:sp>
          <p:nvSpPr>
            <p:cNvPr id="2399239" name="Freeform 7"/>
            <p:cNvSpPr>
              <a:spLocks/>
            </p:cNvSpPr>
            <p:nvPr/>
          </p:nvSpPr>
          <p:spPr bwMode="auto">
            <a:xfrm>
              <a:off x="3813" y="1091"/>
              <a:ext cx="2104" cy="809"/>
            </a:xfrm>
            <a:custGeom>
              <a:avLst/>
              <a:gdLst/>
              <a:ahLst/>
              <a:cxnLst>
                <a:cxn ang="0">
                  <a:pos x="182" y="808"/>
                </a:cxn>
                <a:cxn ang="0">
                  <a:pos x="0" y="261"/>
                </a:cxn>
                <a:cxn ang="0">
                  <a:pos x="956" y="11"/>
                </a:cxn>
                <a:cxn ang="0">
                  <a:pos x="981" y="446"/>
                </a:cxn>
                <a:cxn ang="0">
                  <a:pos x="1010" y="446"/>
                </a:cxn>
                <a:cxn ang="0">
                  <a:pos x="1052" y="0"/>
                </a:cxn>
                <a:cxn ang="0">
                  <a:pos x="2103" y="357"/>
                </a:cxn>
                <a:cxn ang="0">
                  <a:pos x="1987" y="719"/>
                </a:cxn>
                <a:cxn ang="0">
                  <a:pos x="295" y="736"/>
                </a:cxn>
                <a:cxn ang="0">
                  <a:pos x="182" y="808"/>
                </a:cxn>
              </a:cxnLst>
              <a:rect l="0" t="0" r="r" b="b"/>
              <a:pathLst>
                <a:path w="2104" h="809">
                  <a:moveTo>
                    <a:pt x="182" y="808"/>
                  </a:moveTo>
                  <a:lnTo>
                    <a:pt x="0" y="261"/>
                  </a:lnTo>
                  <a:lnTo>
                    <a:pt x="956" y="11"/>
                  </a:lnTo>
                  <a:lnTo>
                    <a:pt x="981" y="446"/>
                  </a:lnTo>
                  <a:lnTo>
                    <a:pt x="1010" y="446"/>
                  </a:lnTo>
                  <a:lnTo>
                    <a:pt x="1052" y="0"/>
                  </a:lnTo>
                  <a:lnTo>
                    <a:pt x="2103" y="357"/>
                  </a:lnTo>
                  <a:lnTo>
                    <a:pt x="1987" y="719"/>
                  </a:lnTo>
                  <a:lnTo>
                    <a:pt x="295" y="736"/>
                  </a:lnTo>
                  <a:lnTo>
                    <a:pt x="182" y="808"/>
                  </a:lnTo>
                </a:path>
              </a:pathLst>
            </a:custGeom>
            <a:solidFill>
              <a:srgbClr val="99CCCC"/>
            </a:solidFill>
            <a:ln w="9525" cap="rnd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 sz="1543"/>
            </a:p>
          </p:txBody>
        </p:sp>
        <p:sp>
          <p:nvSpPr>
            <p:cNvPr id="2399240" name="Freeform 8"/>
            <p:cNvSpPr>
              <a:spLocks/>
            </p:cNvSpPr>
            <p:nvPr/>
          </p:nvSpPr>
          <p:spPr bwMode="auto">
            <a:xfrm>
              <a:off x="3882" y="1833"/>
              <a:ext cx="2088" cy="678"/>
            </a:xfrm>
            <a:custGeom>
              <a:avLst/>
              <a:gdLst/>
              <a:ahLst/>
              <a:cxnLst>
                <a:cxn ang="0">
                  <a:pos x="226" y="29"/>
                </a:cxn>
                <a:cxn ang="0">
                  <a:pos x="0" y="208"/>
                </a:cxn>
                <a:cxn ang="0">
                  <a:pos x="226" y="470"/>
                </a:cxn>
                <a:cxn ang="0">
                  <a:pos x="236" y="464"/>
                </a:cxn>
                <a:cxn ang="0">
                  <a:pos x="265" y="452"/>
                </a:cxn>
                <a:cxn ang="0">
                  <a:pos x="305" y="431"/>
                </a:cxn>
                <a:cxn ang="0">
                  <a:pos x="351" y="410"/>
                </a:cxn>
                <a:cxn ang="0">
                  <a:pos x="395" y="389"/>
                </a:cxn>
                <a:cxn ang="0">
                  <a:pos x="436" y="368"/>
                </a:cxn>
                <a:cxn ang="0">
                  <a:pos x="463" y="356"/>
                </a:cxn>
                <a:cxn ang="0">
                  <a:pos x="474" y="350"/>
                </a:cxn>
                <a:cxn ang="0">
                  <a:pos x="499" y="354"/>
                </a:cxn>
                <a:cxn ang="0">
                  <a:pos x="566" y="360"/>
                </a:cxn>
                <a:cxn ang="0">
                  <a:pos x="660" y="370"/>
                </a:cxn>
                <a:cxn ang="0">
                  <a:pos x="766" y="383"/>
                </a:cxn>
                <a:cxn ang="0">
                  <a:pos x="874" y="395"/>
                </a:cxn>
                <a:cxn ang="0">
                  <a:pos x="968" y="406"/>
                </a:cxn>
                <a:cxn ang="0">
                  <a:pos x="1033" y="412"/>
                </a:cxn>
                <a:cxn ang="0">
                  <a:pos x="1058" y="416"/>
                </a:cxn>
                <a:cxn ang="0">
                  <a:pos x="1064" y="427"/>
                </a:cxn>
                <a:cxn ang="0">
                  <a:pos x="1081" y="456"/>
                </a:cxn>
                <a:cxn ang="0">
                  <a:pos x="1104" y="500"/>
                </a:cxn>
                <a:cxn ang="0">
                  <a:pos x="1129" y="547"/>
                </a:cxn>
                <a:cxn ang="0">
                  <a:pos x="1156" y="595"/>
                </a:cxn>
                <a:cxn ang="0">
                  <a:pos x="1179" y="637"/>
                </a:cxn>
                <a:cxn ang="0">
                  <a:pos x="1196" y="666"/>
                </a:cxn>
                <a:cxn ang="0">
                  <a:pos x="1202" y="677"/>
                </a:cxn>
                <a:cxn ang="0">
                  <a:pos x="1219" y="672"/>
                </a:cxn>
                <a:cxn ang="0">
                  <a:pos x="1265" y="660"/>
                </a:cxn>
                <a:cxn ang="0">
                  <a:pos x="1329" y="643"/>
                </a:cxn>
                <a:cxn ang="0">
                  <a:pos x="1404" y="625"/>
                </a:cxn>
                <a:cxn ang="0">
                  <a:pos x="1479" y="604"/>
                </a:cxn>
                <a:cxn ang="0">
                  <a:pos x="1544" y="587"/>
                </a:cxn>
                <a:cxn ang="0">
                  <a:pos x="1592" y="575"/>
                </a:cxn>
                <a:cxn ang="0">
                  <a:pos x="1609" y="570"/>
                </a:cxn>
                <a:cxn ang="0">
                  <a:pos x="1609" y="562"/>
                </a:cxn>
                <a:cxn ang="0">
                  <a:pos x="1605" y="543"/>
                </a:cxn>
                <a:cxn ang="0">
                  <a:pos x="1600" y="514"/>
                </a:cxn>
                <a:cxn ang="0">
                  <a:pos x="1596" y="481"/>
                </a:cxn>
                <a:cxn ang="0">
                  <a:pos x="1592" y="450"/>
                </a:cxn>
                <a:cxn ang="0">
                  <a:pos x="1588" y="420"/>
                </a:cxn>
                <a:cxn ang="0">
                  <a:pos x="1586" y="400"/>
                </a:cxn>
                <a:cxn ang="0">
                  <a:pos x="1586" y="391"/>
                </a:cxn>
                <a:cxn ang="0">
                  <a:pos x="1605" y="391"/>
                </a:cxn>
                <a:cxn ang="0">
                  <a:pos x="1655" y="389"/>
                </a:cxn>
                <a:cxn ang="0">
                  <a:pos x="1726" y="385"/>
                </a:cxn>
                <a:cxn ang="0">
                  <a:pos x="1807" y="381"/>
                </a:cxn>
                <a:cxn ang="0">
                  <a:pos x="1888" y="377"/>
                </a:cxn>
                <a:cxn ang="0">
                  <a:pos x="1959" y="373"/>
                </a:cxn>
                <a:cxn ang="0">
                  <a:pos x="2009" y="368"/>
                </a:cxn>
                <a:cxn ang="0">
                  <a:pos x="2028" y="368"/>
                </a:cxn>
                <a:cxn ang="0">
                  <a:pos x="2032" y="352"/>
                </a:cxn>
                <a:cxn ang="0">
                  <a:pos x="2039" y="310"/>
                </a:cxn>
                <a:cxn ang="0">
                  <a:pos x="2047" y="252"/>
                </a:cxn>
                <a:cxn ang="0">
                  <a:pos x="2057" y="185"/>
                </a:cxn>
                <a:cxn ang="0">
                  <a:pos x="2070" y="116"/>
                </a:cxn>
                <a:cxn ang="0">
                  <a:pos x="2078" y="58"/>
                </a:cxn>
                <a:cxn ang="0">
                  <a:pos x="2084" y="16"/>
                </a:cxn>
                <a:cxn ang="0">
                  <a:pos x="2087" y="0"/>
                </a:cxn>
                <a:cxn ang="0">
                  <a:pos x="226" y="29"/>
                </a:cxn>
              </a:cxnLst>
              <a:rect l="0" t="0" r="r" b="b"/>
              <a:pathLst>
                <a:path w="2088" h="678">
                  <a:moveTo>
                    <a:pt x="226" y="29"/>
                  </a:moveTo>
                  <a:lnTo>
                    <a:pt x="0" y="208"/>
                  </a:lnTo>
                  <a:lnTo>
                    <a:pt x="226" y="470"/>
                  </a:lnTo>
                  <a:lnTo>
                    <a:pt x="236" y="464"/>
                  </a:lnTo>
                  <a:lnTo>
                    <a:pt x="265" y="452"/>
                  </a:lnTo>
                  <a:lnTo>
                    <a:pt x="305" y="431"/>
                  </a:lnTo>
                  <a:lnTo>
                    <a:pt x="351" y="410"/>
                  </a:lnTo>
                  <a:lnTo>
                    <a:pt x="395" y="389"/>
                  </a:lnTo>
                  <a:lnTo>
                    <a:pt x="436" y="368"/>
                  </a:lnTo>
                  <a:lnTo>
                    <a:pt x="463" y="356"/>
                  </a:lnTo>
                  <a:lnTo>
                    <a:pt x="474" y="350"/>
                  </a:lnTo>
                  <a:lnTo>
                    <a:pt x="499" y="354"/>
                  </a:lnTo>
                  <a:lnTo>
                    <a:pt x="566" y="360"/>
                  </a:lnTo>
                  <a:lnTo>
                    <a:pt x="660" y="370"/>
                  </a:lnTo>
                  <a:lnTo>
                    <a:pt x="766" y="383"/>
                  </a:lnTo>
                  <a:lnTo>
                    <a:pt x="874" y="395"/>
                  </a:lnTo>
                  <a:lnTo>
                    <a:pt x="968" y="406"/>
                  </a:lnTo>
                  <a:lnTo>
                    <a:pt x="1033" y="412"/>
                  </a:lnTo>
                  <a:lnTo>
                    <a:pt x="1058" y="416"/>
                  </a:lnTo>
                  <a:lnTo>
                    <a:pt x="1064" y="427"/>
                  </a:lnTo>
                  <a:lnTo>
                    <a:pt x="1081" y="456"/>
                  </a:lnTo>
                  <a:lnTo>
                    <a:pt x="1104" y="500"/>
                  </a:lnTo>
                  <a:lnTo>
                    <a:pt x="1129" y="547"/>
                  </a:lnTo>
                  <a:lnTo>
                    <a:pt x="1156" y="595"/>
                  </a:lnTo>
                  <a:lnTo>
                    <a:pt x="1179" y="637"/>
                  </a:lnTo>
                  <a:lnTo>
                    <a:pt x="1196" y="666"/>
                  </a:lnTo>
                  <a:lnTo>
                    <a:pt x="1202" y="677"/>
                  </a:lnTo>
                  <a:lnTo>
                    <a:pt x="1219" y="672"/>
                  </a:lnTo>
                  <a:lnTo>
                    <a:pt x="1265" y="660"/>
                  </a:lnTo>
                  <a:lnTo>
                    <a:pt x="1329" y="643"/>
                  </a:lnTo>
                  <a:lnTo>
                    <a:pt x="1404" y="625"/>
                  </a:lnTo>
                  <a:lnTo>
                    <a:pt x="1479" y="604"/>
                  </a:lnTo>
                  <a:lnTo>
                    <a:pt x="1544" y="587"/>
                  </a:lnTo>
                  <a:lnTo>
                    <a:pt x="1592" y="575"/>
                  </a:lnTo>
                  <a:lnTo>
                    <a:pt x="1609" y="570"/>
                  </a:lnTo>
                  <a:lnTo>
                    <a:pt x="1609" y="562"/>
                  </a:lnTo>
                  <a:lnTo>
                    <a:pt x="1605" y="543"/>
                  </a:lnTo>
                  <a:lnTo>
                    <a:pt x="1600" y="514"/>
                  </a:lnTo>
                  <a:lnTo>
                    <a:pt x="1596" y="481"/>
                  </a:lnTo>
                  <a:lnTo>
                    <a:pt x="1592" y="450"/>
                  </a:lnTo>
                  <a:lnTo>
                    <a:pt x="1588" y="420"/>
                  </a:lnTo>
                  <a:lnTo>
                    <a:pt x="1586" y="400"/>
                  </a:lnTo>
                  <a:lnTo>
                    <a:pt x="1586" y="391"/>
                  </a:lnTo>
                  <a:lnTo>
                    <a:pt x="1605" y="391"/>
                  </a:lnTo>
                  <a:lnTo>
                    <a:pt x="1655" y="389"/>
                  </a:lnTo>
                  <a:lnTo>
                    <a:pt x="1726" y="385"/>
                  </a:lnTo>
                  <a:lnTo>
                    <a:pt x="1807" y="381"/>
                  </a:lnTo>
                  <a:lnTo>
                    <a:pt x="1888" y="377"/>
                  </a:lnTo>
                  <a:lnTo>
                    <a:pt x="1959" y="373"/>
                  </a:lnTo>
                  <a:lnTo>
                    <a:pt x="2009" y="368"/>
                  </a:lnTo>
                  <a:lnTo>
                    <a:pt x="2028" y="368"/>
                  </a:lnTo>
                  <a:lnTo>
                    <a:pt x="2032" y="352"/>
                  </a:lnTo>
                  <a:lnTo>
                    <a:pt x="2039" y="310"/>
                  </a:lnTo>
                  <a:lnTo>
                    <a:pt x="2047" y="252"/>
                  </a:lnTo>
                  <a:lnTo>
                    <a:pt x="2057" y="185"/>
                  </a:lnTo>
                  <a:lnTo>
                    <a:pt x="2070" y="116"/>
                  </a:lnTo>
                  <a:lnTo>
                    <a:pt x="2078" y="58"/>
                  </a:lnTo>
                  <a:lnTo>
                    <a:pt x="2084" y="16"/>
                  </a:lnTo>
                  <a:lnTo>
                    <a:pt x="2087" y="0"/>
                  </a:lnTo>
                  <a:lnTo>
                    <a:pt x="226" y="29"/>
                  </a:lnTo>
                </a:path>
              </a:pathLst>
            </a:custGeom>
            <a:solidFill>
              <a:srgbClr val="CCFFCC"/>
            </a:solidFill>
            <a:ln w="9525" cap="rnd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 sz="1543"/>
            </a:p>
          </p:txBody>
        </p:sp>
        <p:sp>
          <p:nvSpPr>
            <p:cNvPr id="2399241" name="Freeform 9"/>
            <p:cNvSpPr>
              <a:spLocks/>
            </p:cNvSpPr>
            <p:nvPr/>
          </p:nvSpPr>
          <p:spPr bwMode="auto">
            <a:xfrm>
              <a:off x="4148" y="1577"/>
              <a:ext cx="1488" cy="424"/>
            </a:xfrm>
            <a:custGeom>
              <a:avLst/>
              <a:gdLst/>
              <a:ahLst/>
              <a:cxnLst>
                <a:cxn ang="0">
                  <a:pos x="88" y="127"/>
                </a:cxn>
                <a:cxn ang="0">
                  <a:pos x="44" y="70"/>
                </a:cxn>
                <a:cxn ang="0">
                  <a:pos x="4" y="106"/>
                </a:cxn>
                <a:cxn ang="0">
                  <a:pos x="2" y="160"/>
                </a:cxn>
                <a:cxn ang="0">
                  <a:pos x="2" y="287"/>
                </a:cxn>
                <a:cxn ang="0">
                  <a:pos x="4" y="370"/>
                </a:cxn>
                <a:cxn ang="0">
                  <a:pos x="57" y="402"/>
                </a:cxn>
                <a:cxn ang="0">
                  <a:pos x="171" y="408"/>
                </a:cxn>
                <a:cxn ang="0">
                  <a:pos x="288" y="397"/>
                </a:cxn>
                <a:cxn ang="0">
                  <a:pos x="401" y="399"/>
                </a:cxn>
                <a:cxn ang="0">
                  <a:pos x="449" y="399"/>
                </a:cxn>
                <a:cxn ang="0">
                  <a:pos x="499" y="402"/>
                </a:cxn>
                <a:cxn ang="0">
                  <a:pos x="561" y="406"/>
                </a:cxn>
                <a:cxn ang="0">
                  <a:pos x="586" y="408"/>
                </a:cxn>
                <a:cxn ang="0">
                  <a:pos x="712" y="414"/>
                </a:cxn>
                <a:cxn ang="0">
                  <a:pos x="833" y="412"/>
                </a:cxn>
                <a:cxn ang="0">
                  <a:pos x="931" y="414"/>
                </a:cxn>
                <a:cxn ang="0">
                  <a:pos x="960" y="412"/>
                </a:cxn>
                <a:cxn ang="0">
                  <a:pos x="1031" y="414"/>
                </a:cxn>
                <a:cxn ang="0">
                  <a:pos x="1150" y="410"/>
                </a:cxn>
                <a:cxn ang="0">
                  <a:pos x="1262" y="414"/>
                </a:cxn>
                <a:cxn ang="0">
                  <a:pos x="1346" y="422"/>
                </a:cxn>
                <a:cxn ang="0">
                  <a:pos x="1386" y="391"/>
                </a:cxn>
                <a:cxn ang="0">
                  <a:pos x="1434" y="379"/>
                </a:cxn>
                <a:cxn ang="0">
                  <a:pos x="1484" y="370"/>
                </a:cxn>
                <a:cxn ang="0">
                  <a:pos x="1419" y="354"/>
                </a:cxn>
                <a:cxn ang="0">
                  <a:pos x="1371" y="331"/>
                </a:cxn>
                <a:cxn ang="0">
                  <a:pos x="1390" y="322"/>
                </a:cxn>
                <a:cxn ang="0">
                  <a:pos x="1429" y="314"/>
                </a:cxn>
                <a:cxn ang="0">
                  <a:pos x="1450" y="306"/>
                </a:cxn>
                <a:cxn ang="0">
                  <a:pos x="1434" y="297"/>
                </a:cxn>
                <a:cxn ang="0">
                  <a:pos x="1356" y="275"/>
                </a:cxn>
                <a:cxn ang="0">
                  <a:pos x="1386" y="252"/>
                </a:cxn>
                <a:cxn ang="0">
                  <a:pos x="1415" y="233"/>
                </a:cxn>
                <a:cxn ang="0">
                  <a:pos x="1398" y="222"/>
                </a:cxn>
                <a:cxn ang="0">
                  <a:pos x="1302" y="175"/>
                </a:cxn>
                <a:cxn ang="0">
                  <a:pos x="1208" y="93"/>
                </a:cxn>
                <a:cxn ang="0">
                  <a:pos x="1139" y="79"/>
                </a:cxn>
                <a:cxn ang="0">
                  <a:pos x="1089" y="112"/>
                </a:cxn>
                <a:cxn ang="0">
                  <a:pos x="1043" y="129"/>
                </a:cxn>
                <a:cxn ang="0">
                  <a:pos x="1012" y="177"/>
                </a:cxn>
                <a:cxn ang="0">
                  <a:pos x="1000" y="202"/>
                </a:cxn>
                <a:cxn ang="0">
                  <a:pos x="958" y="135"/>
                </a:cxn>
                <a:cxn ang="0">
                  <a:pos x="918" y="127"/>
                </a:cxn>
                <a:cxn ang="0">
                  <a:pos x="847" y="125"/>
                </a:cxn>
                <a:cxn ang="0">
                  <a:pos x="689" y="23"/>
                </a:cxn>
                <a:cxn ang="0">
                  <a:pos x="495" y="2"/>
                </a:cxn>
                <a:cxn ang="0">
                  <a:pos x="365" y="25"/>
                </a:cxn>
                <a:cxn ang="0">
                  <a:pos x="328" y="68"/>
                </a:cxn>
                <a:cxn ang="0">
                  <a:pos x="328" y="129"/>
                </a:cxn>
                <a:cxn ang="0">
                  <a:pos x="336" y="214"/>
                </a:cxn>
                <a:cxn ang="0">
                  <a:pos x="334" y="229"/>
                </a:cxn>
                <a:cxn ang="0">
                  <a:pos x="336" y="264"/>
                </a:cxn>
                <a:cxn ang="0">
                  <a:pos x="303" y="293"/>
                </a:cxn>
                <a:cxn ang="0">
                  <a:pos x="267" y="293"/>
                </a:cxn>
                <a:cxn ang="0">
                  <a:pos x="251" y="293"/>
                </a:cxn>
                <a:cxn ang="0">
                  <a:pos x="203" y="295"/>
                </a:cxn>
                <a:cxn ang="0">
                  <a:pos x="123" y="297"/>
                </a:cxn>
                <a:cxn ang="0">
                  <a:pos x="94" y="268"/>
                </a:cxn>
              </a:cxnLst>
              <a:rect l="0" t="0" r="r" b="b"/>
              <a:pathLst>
                <a:path w="1487" h="423">
                  <a:moveTo>
                    <a:pt x="90" y="191"/>
                  </a:moveTo>
                  <a:lnTo>
                    <a:pt x="94" y="181"/>
                  </a:lnTo>
                  <a:lnTo>
                    <a:pt x="94" y="168"/>
                  </a:lnTo>
                  <a:lnTo>
                    <a:pt x="94" y="154"/>
                  </a:lnTo>
                  <a:lnTo>
                    <a:pt x="92" y="141"/>
                  </a:lnTo>
                  <a:lnTo>
                    <a:pt x="88" y="127"/>
                  </a:lnTo>
                  <a:lnTo>
                    <a:pt x="82" y="114"/>
                  </a:lnTo>
                  <a:lnTo>
                    <a:pt x="75" y="102"/>
                  </a:lnTo>
                  <a:lnTo>
                    <a:pt x="69" y="91"/>
                  </a:lnTo>
                  <a:lnTo>
                    <a:pt x="61" y="83"/>
                  </a:lnTo>
                  <a:lnTo>
                    <a:pt x="52" y="75"/>
                  </a:lnTo>
                  <a:lnTo>
                    <a:pt x="44" y="70"/>
                  </a:lnTo>
                  <a:lnTo>
                    <a:pt x="36" y="68"/>
                  </a:lnTo>
                  <a:lnTo>
                    <a:pt x="27" y="70"/>
                  </a:lnTo>
                  <a:lnTo>
                    <a:pt x="19" y="77"/>
                  </a:lnTo>
                  <a:lnTo>
                    <a:pt x="13" y="85"/>
                  </a:lnTo>
                  <a:lnTo>
                    <a:pt x="6" y="100"/>
                  </a:lnTo>
                  <a:lnTo>
                    <a:pt x="4" y="106"/>
                  </a:lnTo>
                  <a:lnTo>
                    <a:pt x="2" y="114"/>
                  </a:lnTo>
                  <a:lnTo>
                    <a:pt x="0" y="125"/>
                  </a:lnTo>
                  <a:lnTo>
                    <a:pt x="0" y="133"/>
                  </a:lnTo>
                  <a:lnTo>
                    <a:pt x="0" y="143"/>
                  </a:lnTo>
                  <a:lnTo>
                    <a:pt x="2" y="152"/>
                  </a:lnTo>
                  <a:lnTo>
                    <a:pt x="2" y="160"/>
                  </a:lnTo>
                  <a:lnTo>
                    <a:pt x="6" y="168"/>
                  </a:lnTo>
                  <a:lnTo>
                    <a:pt x="4" y="181"/>
                  </a:lnTo>
                  <a:lnTo>
                    <a:pt x="2" y="202"/>
                  </a:lnTo>
                  <a:lnTo>
                    <a:pt x="2" y="229"/>
                  </a:lnTo>
                  <a:lnTo>
                    <a:pt x="2" y="258"/>
                  </a:lnTo>
                  <a:lnTo>
                    <a:pt x="2" y="287"/>
                  </a:lnTo>
                  <a:lnTo>
                    <a:pt x="4" y="314"/>
                  </a:lnTo>
                  <a:lnTo>
                    <a:pt x="4" y="333"/>
                  </a:lnTo>
                  <a:lnTo>
                    <a:pt x="6" y="343"/>
                  </a:lnTo>
                  <a:lnTo>
                    <a:pt x="4" y="354"/>
                  </a:lnTo>
                  <a:lnTo>
                    <a:pt x="2" y="362"/>
                  </a:lnTo>
                  <a:lnTo>
                    <a:pt x="4" y="370"/>
                  </a:lnTo>
                  <a:lnTo>
                    <a:pt x="9" y="377"/>
                  </a:lnTo>
                  <a:lnTo>
                    <a:pt x="13" y="383"/>
                  </a:lnTo>
                  <a:lnTo>
                    <a:pt x="21" y="389"/>
                  </a:lnTo>
                  <a:lnTo>
                    <a:pt x="27" y="393"/>
                  </a:lnTo>
                  <a:lnTo>
                    <a:pt x="38" y="397"/>
                  </a:lnTo>
                  <a:lnTo>
                    <a:pt x="57" y="402"/>
                  </a:lnTo>
                  <a:lnTo>
                    <a:pt x="77" y="406"/>
                  </a:lnTo>
                  <a:lnTo>
                    <a:pt x="96" y="408"/>
                  </a:lnTo>
                  <a:lnTo>
                    <a:pt x="113" y="408"/>
                  </a:lnTo>
                  <a:lnTo>
                    <a:pt x="128" y="408"/>
                  </a:lnTo>
                  <a:lnTo>
                    <a:pt x="148" y="408"/>
                  </a:lnTo>
                  <a:lnTo>
                    <a:pt x="171" y="408"/>
                  </a:lnTo>
                  <a:lnTo>
                    <a:pt x="194" y="408"/>
                  </a:lnTo>
                  <a:lnTo>
                    <a:pt x="219" y="406"/>
                  </a:lnTo>
                  <a:lnTo>
                    <a:pt x="242" y="404"/>
                  </a:lnTo>
                  <a:lnTo>
                    <a:pt x="261" y="399"/>
                  </a:lnTo>
                  <a:lnTo>
                    <a:pt x="278" y="395"/>
                  </a:lnTo>
                  <a:lnTo>
                    <a:pt x="288" y="397"/>
                  </a:lnTo>
                  <a:lnTo>
                    <a:pt x="303" y="399"/>
                  </a:lnTo>
                  <a:lnTo>
                    <a:pt x="324" y="402"/>
                  </a:lnTo>
                  <a:lnTo>
                    <a:pt x="344" y="402"/>
                  </a:lnTo>
                  <a:lnTo>
                    <a:pt x="367" y="402"/>
                  </a:lnTo>
                  <a:lnTo>
                    <a:pt x="386" y="402"/>
                  </a:lnTo>
                  <a:lnTo>
                    <a:pt x="401" y="399"/>
                  </a:lnTo>
                  <a:lnTo>
                    <a:pt x="407" y="397"/>
                  </a:lnTo>
                  <a:lnTo>
                    <a:pt x="413" y="397"/>
                  </a:lnTo>
                  <a:lnTo>
                    <a:pt x="422" y="397"/>
                  </a:lnTo>
                  <a:lnTo>
                    <a:pt x="430" y="397"/>
                  </a:lnTo>
                  <a:lnTo>
                    <a:pt x="440" y="399"/>
                  </a:lnTo>
                  <a:lnTo>
                    <a:pt x="449" y="399"/>
                  </a:lnTo>
                  <a:lnTo>
                    <a:pt x="457" y="402"/>
                  </a:lnTo>
                  <a:lnTo>
                    <a:pt x="465" y="404"/>
                  </a:lnTo>
                  <a:lnTo>
                    <a:pt x="470" y="404"/>
                  </a:lnTo>
                  <a:lnTo>
                    <a:pt x="476" y="404"/>
                  </a:lnTo>
                  <a:lnTo>
                    <a:pt x="486" y="402"/>
                  </a:lnTo>
                  <a:lnTo>
                    <a:pt x="499" y="402"/>
                  </a:lnTo>
                  <a:lnTo>
                    <a:pt x="513" y="402"/>
                  </a:lnTo>
                  <a:lnTo>
                    <a:pt x="528" y="402"/>
                  </a:lnTo>
                  <a:lnTo>
                    <a:pt x="541" y="404"/>
                  </a:lnTo>
                  <a:lnTo>
                    <a:pt x="551" y="406"/>
                  </a:lnTo>
                  <a:lnTo>
                    <a:pt x="557" y="406"/>
                  </a:lnTo>
                  <a:lnTo>
                    <a:pt x="561" y="406"/>
                  </a:lnTo>
                  <a:lnTo>
                    <a:pt x="566" y="406"/>
                  </a:lnTo>
                  <a:lnTo>
                    <a:pt x="570" y="406"/>
                  </a:lnTo>
                  <a:lnTo>
                    <a:pt x="574" y="406"/>
                  </a:lnTo>
                  <a:lnTo>
                    <a:pt x="578" y="406"/>
                  </a:lnTo>
                  <a:lnTo>
                    <a:pt x="582" y="408"/>
                  </a:lnTo>
                  <a:lnTo>
                    <a:pt x="586" y="408"/>
                  </a:lnTo>
                  <a:lnTo>
                    <a:pt x="591" y="406"/>
                  </a:lnTo>
                  <a:lnTo>
                    <a:pt x="607" y="410"/>
                  </a:lnTo>
                  <a:lnTo>
                    <a:pt x="630" y="412"/>
                  </a:lnTo>
                  <a:lnTo>
                    <a:pt x="655" y="414"/>
                  </a:lnTo>
                  <a:lnTo>
                    <a:pt x="682" y="416"/>
                  </a:lnTo>
                  <a:lnTo>
                    <a:pt x="712" y="414"/>
                  </a:lnTo>
                  <a:lnTo>
                    <a:pt x="737" y="412"/>
                  </a:lnTo>
                  <a:lnTo>
                    <a:pt x="760" y="410"/>
                  </a:lnTo>
                  <a:lnTo>
                    <a:pt x="778" y="406"/>
                  </a:lnTo>
                  <a:lnTo>
                    <a:pt x="795" y="410"/>
                  </a:lnTo>
                  <a:lnTo>
                    <a:pt x="812" y="412"/>
                  </a:lnTo>
                  <a:lnTo>
                    <a:pt x="833" y="412"/>
                  </a:lnTo>
                  <a:lnTo>
                    <a:pt x="851" y="410"/>
                  </a:lnTo>
                  <a:lnTo>
                    <a:pt x="872" y="408"/>
                  </a:lnTo>
                  <a:lnTo>
                    <a:pt x="891" y="408"/>
                  </a:lnTo>
                  <a:lnTo>
                    <a:pt x="910" y="410"/>
                  </a:lnTo>
                  <a:lnTo>
                    <a:pt x="927" y="414"/>
                  </a:lnTo>
                  <a:lnTo>
                    <a:pt x="931" y="414"/>
                  </a:lnTo>
                  <a:lnTo>
                    <a:pt x="935" y="414"/>
                  </a:lnTo>
                  <a:lnTo>
                    <a:pt x="941" y="414"/>
                  </a:lnTo>
                  <a:lnTo>
                    <a:pt x="945" y="414"/>
                  </a:lnTo>
                  <a:lnTo>
                    <a:pt x="952" y="414"/>
                  </a:lnTo>
                  <a:lnTo>
                    <a:pt x="956" y="414"/>
                  </a:lnTo>
                  <a:lnTo>
                    <a:pt x="960" y="412"/>
                  </a:lnTo>
                  <a:lnTo>
                    <a:pt x="962" y="412"/>
                  </a:lnTo>
                  <a:lnTo>
                    <a:pt x="970" y="412"/>
                  </a:lnTo>
                  <a:lnTo>
                    <a:pt x="983" y="412"/>
                  </a:lnTo>
                  <a:lnTo>
                    <a:pt x="997" y="414"/>
                  </a:lnTo>
                  <a:lnTo>
                    <a:pt x="1014" y="414"/>
                  </a:lnTo>
                  <a:lnTo>
                    <a:pt x="1031" y="414"/>
                  </a:lnTo>
                  <a:lnTo>
                    <a:pt x="1048" y="414"/>
                  </a:lnTo>
                  <a:lnTo>
                    <a:pt x="1060" y="414"/>
                  </a:lnTo>
                  <a:lnTo>
                    <a:pt x="1071" y="410"/>
                  </a:lnTo>
                  <a:lnTo>
                    <a:pt x="1096" y="412"/>
                  </a:lnTo>
                  <a:lnTo>
                    <a:pt x="1123" y="412"/>
                  </a:lnTo>
                  <a:lnTo>
                    <a:pt x="1150" y="410"/>
                  </a:lnTo>
                  <a:lnTo>
                    <a:pt x="1177" y="406"/>
                  </a:lnTo>
                  <a:lnTo>
                    <a:pt x="1202" y="404"/>
                  </a:lnTo>
                  <a:lnTo>
                    <a:pt x="1227" y="406"/>
                  </a:lnTo>
                  <a:lnTo>
                    <a:pt x="1239" y="406"/>
                  </a:lnTo>
                  <a:lnTo>
                    <a:pt x="1250" y="410"/>
                  </a:lnTo>
                  <a:lnTo>
                    <a:pt x="1262" y="414"/>
                  </a:lnTo>
                  <a:lnTo>
                    <a:pt x="1271" y="418"/>
                  </a:lnTo>
                  <a:lnTo>
                    <a:pt x="1283" y="416"/>
                  </a:lnTo>
                  <a:lnTo>
                    <a:pt x="1296" y="416"/>
                  </a:lnTo>
                  <a:lnTo>
                    <a:pt x="1313" y="418"/>
                  </a:lnTo>
                  <a:lnTo>
                    <a:pt x="1329" y="420"/>
                  </a:lnTo>
                  <a:lnTo>
                    <a:pt x="1346" y="422"/>
                  </a:lnTo>
                  <a:lnTo>
                    <a:pt x="1360" y="420"/>
                  </a:lnTo>
                  <a:lnTo>
                    <a:pt x="1367" y="418"/>
                  </a:lnTo>
                  <a:lnTo>
                    <a:pt x="1373" y="414"/>
                  </a:lnTo>
                  <a:lnTo>
                    <a:pt x="1377" y="410"/>
                  </a:lnTo>
                  <a:lnTo>
                    <a:pt x="1381" y="404"/>
                  </a:lnTo>
                  <a:lnTo>
                    <a:pt x="1386" y="391"/>
                  </a:lnTo>
                  <a:lnTo>
                    <a:pt x="1392" y="383"/>
                  </a:lnTo>
                  <a:lnTo>
                    <a:pt x="1398" y="377"/>
                  </a:lnTo>
                  <a:lnTo>
                    <a:pt x="1404" y="372"/>
                  </a:lnTo>
                  <a:lnTo>
                    <a:pt x="1413" y="372"/>
                  </a:lnTo>
                  <a:lnTo>
                    <a:pt x="1421" y="374"/>
                  </a:lnTo>
                  <a:lnTo>
                    <a:pt x="1434" y="379"/>
                  </a:lnTo>
                  <a:lnTo>
                    <a:pt x="1450" y="385"/>
                  </a:lnTo>
                  <a:lnTo>
                    <a:pt x="1465" y="385"/>
                  </a:lnTo>
                  <a:lnTo>
                    <a:pt x="1475" y="381"/>
                  </a:lnTo>
                  <a:lnTo>
                    <a:pt x="1484" y="379"/>
                  </a:lnTo>
                  <a:lnTo>
                    <a:pt x="1486" y="374"/>
                  </a:lnTo>
                  <a:lnTo>
                    <a:pt x="1484" y="370"/>
                  </a:lnTo>
                  <a:lnTo>
                    <a:pt x="1475" y="366"/>
                  </a:lnTo>
                  <a:lnTo>
                    <a:pt x="1463" y="362"/>
                  </a:lnTo>
                  <a:lnTo>
                    <a:pt x="1444" y="358"/>
                  </a:lnTo>
                  <a:lnTo>
                    <a:pt x="1438" y="358"/>
                  </a:lnTo>
                  <a:lnTo>
                    <a:pt x="1429" y="356"/>
                  </a:lnTo>
                  <a:lnTo>
                    <a:pt x="1419" y="354"/>
                  </a:lnTo>
                  <a:lnTo>
                    <a:pt x="1406" y="352"/>
                  </a:lnTo>
                  <a:lnTo>
                    <a:pt x="1396" y="349"/>
                  </a:lnTo>
                  <a:lnTo>
                    <a:pt x="1386" y="347"/>
                  </a:lnTo>
                  <a:lnTo>
                    <a:pt x="1377" y="343"/>
                  </a:lnTo>
                  <a:lnTo>
                    <a:pt x="1373" y="339"/>
                  </a:lnTo>
                  <a:lnTo>
                    <a:pt x="1371" y="331"/>
                  </a:lnTo>
                  <a:lnTo>
                    <a:pt x="1369" y="327"/>
                  </a:lnTo>
                  <a:lnTo>
                    <a:pt x="1371" y="325"/>
                  </a:lnTo>
                  <a:lnTo>
                    <a:pt x="1375" y="325"/>
                  </a:lnTo>
                  <a:lnTo>
                    <a:pt x="1379" y="325"/>
                  </a:lnTo>
                  <a:lnTo>
                    <a:pt x="1386" y="325"/>
                  </a:lnTo>
                  <a:lnTo>
                    <a:pt x="1390" y="322"/>
                  </a:lnTo>
                  <a:lnTo>
                    <a:pt x="1392" y="318"/>
                  </a:lnTo>
                  <a:lnTo>
                    <a:pt x="1400" y="318"/>
                  </a:lnTo>
                  <a:lnTo>
                    <a:pt x="1408" y="318"/>
                  </a:lnTo>
                  <a:lnTo>
                    <a:pt x="1417" y="316"/>
                  </a:lnTo>
                  <a:lnTo>
                    <a:pt x="1423" y="316"/>
                  </a:lnTo>
                  <a:lnTo>
                    <a:pt x="1429" y="314"/>
                  </a:lnTo>
                  <a:lnTo>
                    <a:pt x="1436" y="314"/>
                  </a:lnTo>
                  <a:lnTo>
                    <a:pt x="1442" y="312"/>
                  </a:lnTo>
                  <a:lnTo>
                    <a:pt x="1450" y="312"/>
                  </a:lnTo>
                  <a:lnTo>
                    <a:pt x="1450" y="308"/>
                  </a:lnTo>
                  <a:lnTo>
                    <a:pt x="1450" y="306"/>
                  </a:lnTo>
                  <a:lnTo>
                    <a:pt x="1450" y="306"/>
                  </a:lnTo>
                  <a:lnTo>
                    <a:pt x="1450" y="304"/>
                  </a:lnTo>
                  <a:lnTo>
                    <a:pt x="1452" y="304"/>
                  </a:lnTo>
                  <a:lnTo>
                    <a:pt x="1452" y="302"/>
                  </a:lnTo>
                  <a:lnTo>
                    <a:pt x="1452" y="300"/>
                  </a:lnTo>
                  <a:lnTo>
                    <a:pt x="1452" y="295"/>
                  </a:lnTo>
                  <a:lnTo>
                    <a:pt x="1434" y="297"/>
                  </a:lnTo>
                  <a:lnTo>
                    <a:pt x="1419" y="297"/>
                  </a:lnTo>
                  <a:lnTo>
                    <a:pt x="1402" y="295"/>
                  </a:lnTo>
                  <a:lnTo>
                    <a:pt x="1390" y="293"/>
                  </a:lnTo>
                  <a:lnTo>
                    <a:pt x="1377" y="291"/>
                  </a:lnTo>
                  <a:lnTo>
                    <a:pt x="1365" y="285"/>
                  </a:lnTo>
                  <a:lnTo>
                    <a:pt x="1356" y="275"/>
                  </a:lnTo>
                  <a:lnTo>
                    <a:pt x="1348" y="262"/>
                  </a:lnTo>
                  <a:lnTo>
                    <a:pt x="1350" y="260"/>
                  </a:lnTo>
                  <a:lnTo>
                    <a:pt x="1356" y="258"/>
                  </a:lnTo>
                  <a:lnTo>
                    <a:pt x="1365" y="256"/>
                  </a:lnTo>
                  <a:lnTo>
                    <a:pt x="1375" y="254"/>
                  </a:lnTo>
                  <a:lnTo>
                    <a:pt x="1386" y="252"/>
                  </a:lnTo>
                  <a:lnTo>
                    <a:pt x="1396" y="250"/>
                  </a:lnTo>
                  <a:lnTo>
                    <a:pt x="1398" y="247"/>
                  </a:lnTo>
                  <a:lnTo>
                    <a:pt x="1400" y="245"/>
                  </a:lnTo>
                  <a:lnTo>
                    <a:pt x="1402" y="243"/>
                  </a:lnTo>
                  <a:lnTo>
                    <a:pt x="1402" y="241"/>
                  </a:lnTo>
                  <a:lnTo>
                    <a:pt x="1415" y="233"/>
                  </a:lnTo>
                  <a:lnTo>
                    <a:pt x="1419" y="229"/>
                  </a:lnTo>
                  <a:lnTo>
                    <a:pt x="1419" y="227"/>
                  </a:lnTo>
                  <a:lnTo>
                    <a:pt x="1417" y="225"/>
                  </a:lnTo>
                  <a:lnTo>
                    <a:pt x="1415" y="222"/>
                  </a:lnTo>
                  <a:lnTo>
                    <a:pt x="1411" y="222"/>
                  </a:lnTo>
                  <a:lnTo>
                    <a:pt x="1398" y="222"/>
                  </a:lnTo>
                  <a:lnTo>
                    <a:pt x="1383" y="225"/>
                  </a:lnTo>
                  <a:lnTo>
                    <a:pt x="1365" y="229"/>
                  </a:lnTo>
                  <a:lnTo>
                    <a:pt x="1346" y="235"/>
                  </a:lnTo>
                  <a:lnTo>
                    <a:pt x="1331" y="216"/>
                  </a:lnTo>
                  <a:lnTo>
                    <a:pt x="1317" y="195"/>
                  </a:lnTo>
                  <a:lnTo>
                    <a:pt x="1302" y="175"/>
                  </a:lnTo>
                  <a:lnTo>
                    <a:pt x="1285" y="154"/>
                  </a:lnTo>
                  <a:lnTo>
                    <a:pt x="1267" y="133"/>
                  </a:lnTo>
                  <a:lnTo>
                    <a:pt x="1246" y="116"/>
                  </a:lnTo>
                  <a:lnTo>
                    <a:pt x="1235" y="108"/>
                  </a:lnTo>
                  <a:lnTo>
                    <a:pt x="1223" y="100"/>
                  </a:lnTo>
                  <a:lnTo>
                    <a:pt x="1208" y="93"/>
                  </a:lnTo>
                  <a:lnTo>
                    <a:pt x="1194" y="89"/>
                  </a:lnTo>
                  <a:lnTo>
                    <a:pt x="1181" y="85"/>
                  </a:lnTo>
                  <a:lnTo>
                    <a:pt x="1169" y="83"/>
                  </a:lnTo>
                  <a:lnTo>
                    <a:pt x="1158" y="81"/>
                  </a:lnTo>
                  <a:lnTo>
                    <a:pt x="1150" y="81"/>
                  </a:lnTo>
                  <a:lnTo>
                    <a:pt x="1139" y="79"/>
                  </a:lnTo>
                  <a:lnTo>
                    <a:pt x="1131" y="79"/>
                  </a:lnTo>
                  <a:lnTo>
                    <a:pt x="1118" y="79"/>
                  </a:lnTo>
                  <a:lnTo>
                    <a:pt x="1108" y="79"/>
                  </a:lnTo>
                  <a:lnTo>
                    <a:pt x="1102" y="91"/>
                  </a:lnTo>
                  <a:lnTo>
                    <a:pt x="1096" y="102"/>
                  </a:lnTo>
                  <a:lnTo>
                    <a:pt x="1089" y="112"/>
                  </a:lnTo>
                  <a:lnTo>
                    <a:pt x="1083" y="118"/>
                  </a:lnTo>
                  <a:lnTo>
                    <a:pt x="1077" y="125"/>
                  </a:lnTo>
                  <a:lnTo>
                    <a:pt x="1068" y="129"/>
                  </a:lnTo>
                  <a:lnTo>
                    <a:pt x="1060" y="131"/>
                  </a:lnTo>
                  <a:lnTo>
                    <a:pt x="1050" y="133"/>
                  </a:lnTo>
                  <a:lnTo>
                    <a:pt x="1043" y="129"/>
                  </a:lnTo>
                  <a:lnTo>
                    <a:pt x="1039" y="127"/>
                  </a:lnTo>
                  <a:lnTo>
                    <a:pt x="1035" y="129"/>
                  </a:lnTo>
                  <a:lnTo>
                    <a:pt x="1029" y="131"/>
                  </a:lnTo>
                  <a:lnTo>
                    <a:pt x="1023" y="143"/>
                  </a:lnTo>
                  <a:lnTo>
                    <a:pt x="1016" y="160"/>
                  </a:lnTo>
                  <a:lnTo>
                    <a:pt x="1012" y="177"/>
                  </a:lnTo>
                  <a:lnTo>
                    <a:pt x="1010" y="191"/>
                  </a:lnTo>
                  <a:lnTo>
                    <a:pt x="1010" y="200"/>
                  </a:lnTo>
                  <a:lnTo>
                    <a:pt x="1008" y="200"/>
                  </a:lnTo>
                  <a:lnTo>
                    <a:pt x="1006" y="202"/>
                  </a:lnTo>
                  <a:lnTo>
                    <a:pt x="1002" y="202"/>
                  </a:lnTo>
                  <a:lnTo>
                    <a:pt x="1000" y="202"/>
                  </a:lnTo>
                  <a:lnTo>
                    <a:pt x="995" y="197"/>
                  </a:lnTo>
                  <a:lnTo>
                    <a:pt x="989" y="187"/>
                  </a:lnTo>
                  <a:lnTo>
                    <a:pt x="983" y="175"/>
                  </a:lnTo>
                  <a:lnTo>
                    <a:pt x="975" y="160"/>
                  </a:lnTo>
                  <a:lnTo>
                    <a:pt x="966" y="145"/>
                  </a:lnTo>
                  <a:lnTo>
                    <a:pt x="958" y="135"/>
                  </a:lnTo>
                  <a:lnTo>
                    <a:pt x="947" y="127"/>
                  </a:lnTo>
                  <a:lnTo>
                    <a:pt x="945" y="125"/>
                  </a:lnTo>
                  <a:lnTo>
                    <a:pt x="941" y="122"/>
                  </a:lnTo>
                  <a:lnTo>
                    <a:pt x="937" y="122"/>
                  </a:lnTo>
                  <a:lnTo>
                    <a:pt x="931" y="125"/>
                  </a:lnTo>
                  <a:lnTo>
                    <a:pt x="918" y="127"/>
                  </a:lnTo>
                  <a:lnTo>
                    <a:pt x="904" y="133"/>
                  </a:lnTo>
                  <a:lnTo>
                    <a:pt x="891" y="141"/>
                  </a:lnTo>
                  <a:lnTo>
                    <a:pt x="879" y="145"/>
                  </a:lnTo>
                  <a:lnTo>
                    <a:pt x="870" y="150"/>
                  </a:lnTo>
                  <a:lnTo>
                    <a:pt x="866" y="150"/>
                  </a:lnTo>
                  <a:lnTo>
                    <a:pt x="847" y="125"/>
                  </a:lnTo>
                  <a:lnTo>
                    <a:pt x="826" y="102"/>
                  </a:lnTo>
                  <a:lnTo>
                    <a:pt x="803" y="81"/>
                  </a:lnTo>
                  <a:lnTo>
                    <a:pt x="776" y="64"/>
                  </a:lnTo>
                  <a:lnTo>
                    <a:pt x="749" y="48"/>
                  </a:lnTo>
                  <a:lnTo>
                    <a:pt x="720" y="35"/>
                  </a:lnTo>
                  <a:lnTo>
                    <a:pt x="689" y="23"/>
                  </a:lnTo>
                  <a:lnTo>
                    <a:pt x="657" y="14"/>
                  </a:lnTo>
                  <a:lnTo>
                    <a:pt x="624" y="8"/>
                  </a:lnTo>
                  <a:lnTo>
                    <a:pt x="593" y="4"/>
                  </a:lnTo>
                  <a:lnTo>
                    <a:pt x="559" y="0"/>
                  </a:lnTo>
                  <a:lnTo>
                    <a:pt x="526" y="0"/>
                  </a:lnTo>
                  <a:lnTo>
                    <a:pt x="495" y="2"/>
                  </a:lnTo>
                  <a:lnTo>
                    <a:pt x="463" y="6"/>
                  </a:lnTo>
                  <a:lnTo>
                    <a:pt x="432" y="10"/>
                  </a:lnTo>
                  <a:lnTo>
                    <a:pt x="403" y="18"/>
                  </a:lnTo>
                  <a:lnTo>
                    <a:pt x="395" y="16"/>
                  </a:lnTo>
                  <a:lnTo>
                    <a:pt x="380" y="18"/>
                  </a:lnTo>
                  <a:lnTo>
                    <a:pt x="365" y="25"/>
                  </a:lnTo>
                  <a:lnTo>
                    <a:pt x="353" y="31"/>
                  </a:lnTo>
                  <a:lnTo>
                    <a:pt x="340" y="39"/>
                  </a:lnTo>
                  <a:lnTo>
                    <a:pt x="330" y="50"/>
                  </a:lnTo>
                  <a:lnTo>
                    <a:pt x="328" y="56"/>
                  </a:lnTo>
                  <a:lnTo>
                    <a:pt x="326" y="62"/>
                  </a:lnTo>
                  <a:lnTo>
                    <a:pt x="328" y="68"/>
                  </a:lnTo>
                  <a:lnTo>
                    <a:pt x="330" y="75"/>
                  </a:lnTo>
                  <a:lnTo>
                    <a:pt x="326" y="81"/>
                  </a:lnTo>
                  <a:lnTo>
                    <a:pt x="324" y="91"/>
                  </a:lnTo>
                  <a:lnTo>
                    <a:pt x="324" y="100"/>
                  </a:lnTo>
                  <a:lnTo>
                    <a:pt x="324" y="108"/>
                  </a:lnTo>
                  <a:lnTo>
                    <a:pt x="328" y="129"/>
                  </a:lnTo>
                  <a:lnTo>
                    <a:pt x="332" y="147"/>
                  </a:lnTo>
                  <a:lnTo>
                    <a:pt x="336" y="168"/>
                  </a:lnTo>
                  <a:lnTo>
                    <a:pt x="338" y="187"/>
                  </a:lnTo>
                  <a:lnTo>
                    <a:pt x="338" y="195"/>
                  </a:lnTo>
                  <a:lnTo>
                    <a:pt x="338" y="206"/>
                  </a:lnTo>
                  <a:lnTo>
                    <a:pt x="336" y="214"/>
                  </a:lnTo>
                  <a:lnTo>
                    <a:pt x="332" y="222"/>
                  </a:lnTo>
                  <a:lnTo>
                    <a:pt x="334" y="222"/>
                  </a:lnTo>
                  <a:lnTo>
                    <a:pt x="334" y="225"/>
                  </a:lnTo>
                  <a:lnTo>
                    <a:pt x="334" y="227"/>
                  </a:lnTo>
                  <a:lnTo>
                    <a:pt x="334" y="227"/>
                  </a:lnTo>
                  <a:lnTo>
                    <a:pt x="334" y="229"/>
                  </a:lnTo>
                  <a:lnTo>
                    <a:pt x="334" y="231"/>
                  </a:lnTo>
                  <a:lnTo>
                    <a:pt x="334" y="231"/>
                  </a:lnTo>
                  <a:lnTo>
                    <a:pt x="334" y="233"/>
                  </a:lnTo>
                  <a:lnTo>
                    <a:pt x="338" y="245"/>
                  </a:lnTo>
                  <a:lnTo>
                    <a:pt x="338" y="256"/>
                  </a:lnTo>
                  <a:lnTo>
                    <a:pt x="336" y="264"/>
                  </a:lnTo>
                  <a:lnTo>
                    <a:pt x="332" y="272"/>
                  </a:lnTo>
                  <a:lnTo>
                    <a:pt x="326" y="279"/>
                  </a:lnTo>
                  <a:lnTo>
                    <a:pt x="319" y="285"/>
                  </a:lnTo>
                  <a:lnTo>
                    <a:pt x="311" y="289"/>
                  </a:lnTo>
                  <a:lnTo>
                    <a:pt x="305" y="291"/>
                  </a:lnTo>
                  <a:lnTo>
                    <a:pt x="303" y="293"/>
                  </a:lnTo>
                  <a:lnTo>
                    <a:pt x="296" y="293"/>
                  </a:lnTo>
                  <a:lnTo>
                    <a:pt x="290" y="295"/>
                  </a:lnTo>
                  <a:lnTo>
                    <a:pt x="282" y="295"/>
                  </a:lnTo>
                  <a:lnTo>
                    <a:pt x="276" y="295"/>
                  </a:lnTo>
                  <a:lnTo>
                    <a:pt x="269" y="295"/>
                  </a:lnTo>
                  <a:lnTo>
                    <a:pt x="267" y="293"/>
                  </a:lnTo>
                  <a:lnTo>
                    <a:pt x="265" y="293"/>
                  </a:lnTo>
                  <a:lnTo>
                    <a:pt x="261" y="295"/>
                  </a:lnTo>
                  <a:lnTo>
                    <a:pt x="259" y="295"/>
                  </a:lnTo>
                  <a:lnTo>
                    <a:pt x="255" y="295"/>
                  </a:lnTo>
                  <a:lnTo>
                    <a:pt x="253" y="293"/>
                  </a:lnTo>
                  <a:lnTo>
                    <a:pt x="251" y="293"/>
                  </a:lnTo>
                  <a:lnTo>
                    <a:pt x="246" y="293"/>
                  </a:lnTo>
                  <a:lnTo>
                    <a:pt x="244" y="293"/>
                  </a:lnTo>
                  <a:lnTo>
                    <a:pt x="242" y="293"/>
                  </a:lnTo>
                  <a:lnTo>
                    <a:pt x="230" y="293"/>
                  </a:lnTo>
                  <a:lnTo>
                    <a:pt x="215" y="295"/>
                  </a:lnTo>
                  <a:lnTo>
                    <a:pt x="203" y="295"/>
                  </a:lnTo>
                  <a:lnTo>
                    <a:pt x="188" y="295"/>
                  </a:lnTo>
                  <a:lnTo>
                    <a:pt x="175" y="295"/>
                  </a:lnTo>
                  <a:lnTo>
                    <a:pt x="161" y="295"/>
                  </a:lnTo>
                  <a:lnTo>
                    <a:pt x="148" y="295"/>
                  </a:lnTo>
                  <a:lnTo>
                    <a:pt x="136" y="295"/>
                  </a:lnTo>
                  <a:lnTo>
                    <a:pt x="123" y="297"/>
                  </a:lnTo>
                  <a:lnTo>
                    <a:pt x="115" y="295"/>
                  </a:lnTo>
                  <a:lnTo>
                    <a:pt x="107" y="293"/>
                  </a:lnTo>
                  <a:lnTo>
                    <a:pt x="102" y="289"/>
                  </a:lnTo>
                  <a:lnTo>
                    <a:pt x="98" y="283"/>
                  </a:lnTo>
                  <a:lnTo>
                    <a:pt x="94" y="275"/>
                  </a:lnTo>
                  <a:lnTo>
                    <a:pt x="94" y="268"/>
                  </a:lnTo>
                  <a:lnTo>
                    <a:pt x="92" y="260"/>
                  </a:lnTo>
                  <a:lnTo>
                    <a:pt x="92" y="241"/>
                  </a:lnTo>
                  <a:lnTo>
                    <a:pt x="94" y="222"/>
                  </a:lnTo>
                  <a:lnTo>
                    <a:pt x="94" y="206"/>
                  </a:lnTo>
                  <a:lnTo>
                    <a:pt x="90" y="191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 sz="1543"/>
            </a:p>
          </p:txBody>
        </p:sp>
        <p:sp>
          <p:nvSpPr>
            <p:cNvPr id="2399242" name="Freeform 10"/>
            <p:cNvSpPr>
              <a:spLocks/>
            </p:cNvSpPr>
            <p:nvPr/>
          </p:nvSpPr>
          <p:spPr bwMode="auto">
            <a:xfrm>
              <a:off x="5042" y="1689"/>
              <a:ext cx="448" cy="282"/>
            </a:xfrm>
            <a:custGeom>
              <a:avLst/>
              <a:gdLst/>
              <a:ahLst/>
              <a:cxnLst>
                <a:cxn ang="0">
                  <a:pos x="82" y="106"/>
                </a:cxn>
                <a:cxn ang="0">
                  <a:pos x="105" y="127"/>
                </a:cxn>
                <a:cxn ang="0">
                  <a:pos x="134" y="138"/>
                </a:cxn>
                <a:cxn ang="0">
                  <a:pos x="140" y="104"/>
                </a:cxn>
                <a:cxn ang="0">
                  <a:pos x="153" y="65"/>
                </a:cxn>
                <a:cxn ang="0">
                  <a:pos x="180" y="52"/>
                </a:cxn>
                <a:cxn ang="0">
                  <a:pos x="209" y="46"/>
                </a:cxn>
                <a:cxn ang="0">
                  <a:pos x="223" y="21"/>
                </a:cxn>
                <a:cxn ang="0">
                  <a:pos x="238" y="0"/>
                </a:cxn>
                <a:cxn ang="0">
                  <a:pos x="280" y="8"/>
                </a:cxn>
                <a:cxn ang="0">
                  <a:pos x="355" y="48"/>
                </a:cxn>
                <a:cxn ang="0">
                  <a:pos x="376" y="71"/>
                </a:cxn>
                <a:cxn ang="0">
                  <a:pos x="392" y="90"/>
                </a:cxn>
                <a:cxn ang="0">
                  <a:pos x="418" y="140"/>
                </a:cxn>
                <a:cxn ang="0">
                  <a:pos x="436" y="179"/>
                </a:cxn>
                <a:cxn ang="0">
                  <a:pos x="422" y="198"/>
                </a:cxn>
                <a:cxn ang="0">
                  <a:pos x="434" y="215"/>
                </a:cxn>
                <a:cxn ang="0">
                  <a:pos x="432" y="233"/>
                </a:cxn>
                <a:cxn ang="0">
                  <a:pos x="426" y="242"/>
                </a:cxn>
                <a:cxn ang="0">
                  <a:pos x="440" y="252"/>
                </a:cxn>
                <a:cxn ang="0">
                  <a:pos x="447" y="269"/>
                </a:cxn>
                <a:cxn ang="0">
                  <a:pos x="438" y="277"/>
                </a:cxn>
                <a:cxn ang="0">
                  <a:pos x="428" y="281"/>
                </a:cxn>
                <a:cxn ang="0">
                  <a:pos x="382" y="273"/>
                </a:cxn>
                <a:cxn ang="0">
                  <a:pos x="319" y="271"/>
                </a:cxn>
                <a:cxn ang="0">
                  <a:pos x="284" y="275"/>
                </a:cxn>
                <a:cxn ang="0">
                  <a:pos x="194" y="275"/>
                </a:cxn>
                <a:cxn ang="0">
                  <a:pos x="109" y="275"/>
                </a:cxn>
                <a:cxn ang="0">
                  <a:pos x="77" y="279"/>
                </a:cxn>
                <a:cxn ang="0">
                  <a:pos x="38" y="279"/>
                </a:cxn>
                <a:cxn ang="0">
                  <a:pos x="7" y="275"/>
                </a:cxn>
                <a:cxn ang="0">
                  <a:pos x="13" y="246"/>
                </a:cxn>
                <a:cxn ang="0">
                  <a:pos x="15" y="210"/>
                </a:cxn>
                <a:cxn ang="0">
                  <a:pos x="17" y="185"/>
                </a:cxn>
                <a:cxn ang="0">
                  <a:pos x="17" y="167"/>
                </a:cxn>
                <a:cxn ang="0">
                  <a:pos x="17" y="148"/>
                </a:cxn>
                <a:cxn ang="0">
                  <a:pos x="4" y="119"/>
                </a:cxn>
                <a:cxn ang="0">
                  <a:pos x="2" y="81"/>
                </a:cxn>
                <a:cxn ang="0">
                  <a:pos x="15" y="67"/>
                </a:cxn>
                <a:cxn ang="0">
                  <a:pos x="25" y="63"/>
                </a:cxn>
                <a:cxn ang="0">
                  <a:pos x="34" y="56"/>
                </a:cxn>
                <a:cxn ang="0">
                  <a:pos x="61" y="67"/>
                </a:cxn>
                <a:cxn ang="0">
                  <a:pos x="77" y="88"/>
                </a:cxn>
              </a:cxnLst>
              <a:rect l="0" t="0" r="r" b="b"/>
              <a:pathLst>
                <a:path w="448" h="282">
                  <a:moveTo>
                    <a:pt x="77" y="88"/>
                  </a:moveTo>
                  <a:lnTo>
                    <a:pt x="77" y="96"/>
                  </a:lnTo>
                  <a:lnTo>
                    <a:pt x="82" y="106"/>
                  </a:lnTo>
                  <a:lnTo>
                    <a:pt x="88" y="115"/>
                  </a:lnTo>
                  <a:lnTo>
                    <a:pt x="96" y="121"/>
                  </a:lnTo>
                  <a:lnTo>
                    <a:pt x="105" y="127"/>
                  </a:lnTo>
                  <a:lnTo>
                    <a:pt x="115" y="133"/>
                  </a:lnTo>
                  <a:lnTo>
                    <a:pt x="123" y="135"/>
                  </a:lnTo>
                  <a:lnTo>
                    <a:pt x="134" y="138"/>
                  </a:lnTo>
                  <a:lnTo>
                    <a:pt x="134" y="129"/>
                  </a:lnTo>
                  <a:lnTo>
                    <a:pt x="136" y="119"/>
                  </a:lnTo>
                  <a:lnTo>
                    <a:pt x="140" y="104"/>
                  </a:lnTo>
                  <a:lnTo>
                    <a:pt x="144" y="90"/>
                  </a:lnTo>
                  <a:lnTo>
                    <a:pt x="148" y="77"/>
                  </a:lnTo>
                  <a:lnTo>
                    <a:pt x="153" y="65"/>
                  </a:lnTo>
                  <a:lnTo>
                    <a:pt x="157" y="56"/>
                  </a:lnTo>
                  <a:lnTo>
                    <a:pt x="161" y="52"/>
                  </a:lnTo>
                  <a:lnTo>
                    <a:pt x="180" y="52"/>
                  </a:lnTo>
                  <a:lnTo>
                    <a:pt x="192" y="52"/>
                  </a:lnTo>
                  <a:lnTo>
                    <a:pt x="203" y="50"/>
                  </a:lnTo>
                  <a:lnTo>
                    <a:pt x="209" y="46"/>
                  </a:lnTo>
                  <a:lnTo>
                    <a:pt x="215" y="42"/>
                  </a:lnTo>
                  <a:lnTo>
                    <a:pt x="219" y="33"/>
                  </a:lnTo>
                  <a:lnTo>
                    <a:pt x="223" y="21"/>
                  </a:lnTo>
                  <a:lnTo>
                    <a:pt x="230" y="4"/>
                  </a:lnTo>
                  <a:lnTo>
                    <a:pt x="232" y="0"/>
                  </a:lnTo>
                  <a:lnTo>
                    <a:pt x="238" y="0"/>
                  </a:lnTo>
                  <a:lnTo>
                    <a:pt x="246" y="0"/>
                  </a:lnTo>
                  <a:lnTo>
                    <a:pt x="255" y="2"/>
                  </a:lnTo>
                  <a:lnTo>
                    <a:pt x="280" y="8"/>
                  </a:lnTo>
                  <a:lnTo>
                    <a:pt x="305" y="19"/>
                  </a:lnTo>
                  <a:lnTo>
                    <a:pt x="332" y="33"/>
                  </a:lnTo>
                  <a:lnTo>
                    <a:pt x="355" y="48"/>
                  </a:lnTo>
                  <a:lnTo>
                    <a:pt x="363" y="56"/>
                  </a:lnTo>
                  <a:lnTo>
                    <a:pt x="372" y="65"/>
                  </a:lnTo>
                  <a:lnTo>
                    <a:pt x="376" y="71"/>
                  </a:lnTo>
                  <a:lnTo>
                    <a:pt x="378" y="77"/>
                  </a:lnTo>
                  <a:lnTo>
                    <a:pt x="384" y="81"/>
                  </a:lnTo>
                  <a:lnTo>
                    <a:pt x="392" y="90"/>
                  </a:lnTo>
                  <a:lnTo>
                    <a:pt x="401" y="104"/>
                  </a:lnTo>
                  <a:lnTo>
                    <a:pt x="409" y="121"/>
                  </a:lnTo>
                  <a:lnTo>
                    <a:pt x="418" y="140"/>
                  </a:lnTo>
                  <a:lnTo>
                    <a:pt x="426" y="156"/>
                  </a:lnTo>
                  <a:lnTo>
                    <a:pt x="432" y="171"/>
                  </a:lnTo>
                  <a:lnTo>
                    <a:pt x="436" y="179"/>
                  </a:lnTo>
                  <a:lnTo>
                    <a:pt x="426" y="185"/>
                  </a:lnTo>
                  <a:lnTo>
                    <a:pt x="422" y="192"/>
                  </a:lnTo>
                  <a:lnTo>
                    <a:pt x="422" y="198"/>
                  </a:lnTo>
                  <a:lnTo>
                    <a:pt x="424" y="204"/>
                  </a:lnTo>
                  <a:lnTo>
                    <a:pt x="428" y="210"/>
                  </a:lnTo>
                  <a:lnTo>
                    <a:pt x="434" y="215"/>
                  </a:lnTo>
                  <a:lnTo>
                    <a:pt x="440" y="221"/>
                  </a:lnTo>
                  <a:lnTo>
                    <a:pt x="443" y="227"/>
                  </a:lnTo>
                  <a:lnTo>
                    <a:pt x="432" y="233"/>
                  </a:lnTo>
                  <a:lnTo>
                    <a:pt x="426" y="237"/>
                  </a:lnTo>
                  <a:lnTo>
                    <a:pt x="424" y="240"/>
                  </a:lnTo>
                  <a:lnTo>
                    <a:pt x="426" y="242"/>
                  </a:lnTo>
                  <a:lnTo>
                    <a:pt x="430" y="244"/>
                  </a:lnTo>
                  <a:lnTo>
                    <a:pt x="434" y="248"/>
                  </a:lnTo>
                  <a:lnTo>
                    <a:pt x="440" y="252"/>
                  </a:lnTo>
                  <a:lnTo>
                    <a:pt x="445" y="260"/>
                  </a:lnTo>
                  <a:lnTo>
                    <a:pt x="447" y="265"/>
                  </a:lnTo>
                  <a:lnTo>
                    <a:pt x="447" y="269"/>
                  </a:lnTo>
                  <a:lnTo>
                    <a:pt x="445" y="273"/>
                  </a:lnTo>
                  <a:lnTo>
                    <a:pt x="443" y="275"/>
                  </a:lnTo>
                  <a:lnTo>
                    <a:pt x="438" y="277"/>
                  </a:lnTo>
                  <a:lnTo>
                    <a:pt x="434" y="279"/>
                  </a:lnTo>
                  <a:lnTo>
                    <a:pt x="432" y="279"/>
                  </a:lnTo>
                  <a:lnTo>
                    <a:pt x="428" y="281"/>
                  </a:lnTo>
                  <a:lnTo>
                    <a:pt x="420" y="279"/>
                  </a:lnTo>
                  <a:lnTo>
                    <a:pt x="403" y="275"/>
                  </a:lnTo>
                  <a:lnTo>
                    <a:pt x="382" y="273"/>
                  </a:lnTo>
                  <a:lnTo>
                    <a:pt x="361" y="273"/>
                  </a:lnTo>
                  <a:lnTo>
                    <a:pt x="338" y="271"/>
                  </a:lnTo>
                  <a:lnTo>
                    <a:pt x="319" y="271"/>
                  </a:lnTo>
                  <a:lnTo>
                    <a:pt x="305" y="273"/>
                  </a:lnTo>
                  <a:lnTo>
                    <a:pt x="297" y="275"/>
                  </a:lnTo>
                  <a:lnTo>
                    <a:pt x="284" y="275"/>
                  </a:lnTo>
                  <a:lnTo>
                    <a:pt x="259" y="275"/>
                  </a:lnTo>
                  <a:lnTo>
                    <a:pt x="228" y="275"/>
                  </a:lnTo>
                  <a:lnTo>
                    <a:pt x="194" y="275"/>
                  </a:lnTo>
                  <a:lnTo>
                    <a:pt x="161" y="275"/>
                  </a:lnTo>
                  <a:lnTo>
                    <a:pt x="130" y="275"/>
                  </a:lnTo>
                  <a:lnTo>
                    <a:pt x="109" y="275"/>
                  </a:lnTo>
                  <a:lnTo>
                    <a:pt x="100" y="277"/>
                  </a:lnTo>
                  <a:lnTo>
                    <a:pt x="90" y="277"/>
                  </a:lnTo>
                  <a:lnTo>
                    <a:pt x="77" y="279"/>
                  </a:lnTo>
                  <a:lnTo>
                    <a:pt x="65" y="279"/>
                  </a:lnTo>
                  <a:lnTo>
                    <a:pt x="50" y="279"/>
                  </a:lnTo>
                  <a:lnTo>
                    <a:pt x="38" y="279"/>
                  </a:lnTo>
                  <a:lnTo>
                    <a:pt x="25" y="279"/>
                  </a:lnTo>
                  <a:lnTo>
                    <a:pt x="15" y="277"/>
                  </a:lnTo>
                  <a:lnTo>
                    <a:pt x="7" y="275"/>
                  </a:lnTo>
                  <a:lnTo>
                    <a:pt x="9" y="267"/>
                  </a:lnTo>
                  <a:lnTo>
                    <a:pt x="11" y="256"/>
                  </a:lnTo>
                  <a:lnTo>
                    <a:pt x="13" y="246"/>
                  </a:lnTo>
                  <a:lnTo>
                    <a:pt x="13" y="233"/>
                  </a:lnTo>
                  <a:lnTo>
                    <a:pt x="15" y="221"/>
                  </a:lnTo>
                  <a:lnTo>
                    <a:pt x="15" y="210"/>
                  </a:lnTo>
                  <a:lnTo>
                    <a:pt x="17" y="200"/>
                  </a:lnTo>
                  <a:lnTo>
                    <a:pt x="17" y="192"/>
                  </a:lnTo>
                  <a:lnTo>
                    <a:pt x="17" y="185"/>
                  </a:lnTo>
                  <a:lnTo>
                    <a:pt x="17" y="179"/>
                  </a:lnTo>
                  <a:lnTo>
                    <a:pt x="17" y="173"/>
                  </a:lnTo>
                  <a:lnTo>
                    <a:pt x="17" y="167"/>
                  </a:lnTo>
                  <a:lnTo>
                    <a:pt x="17" y="160"/>
                  </a:lnTo>
                  <a:lnTo>
                    <a:pt x="17" y="154"/>
                  </a:lnTo>
                  <a:lnTo>
                    <a:pt x="17" y="148"/>
                  </a:lnTo>
                  <a:lnTo>
                    <a:pt x="17" y="142"/>
                  </a:lnTo>
                  <a:lnTo>
                    <a:pt x="11" y="131"/>
                  </a:lnTo>
                  <a:lnTo>
                    <a:pt x="4" y="119"/>
                  </a:lnTo>
                  <a:lnTo>
                    <a:pt x="2" y="106"/>
                  </a:lnTo>
                  <a:lnTo>
                    <a:pt x="0" y="92"/>
                  </a:lnTo>
                  <a:lnTo>
                    <a:pt x="2" y="81"/>
                  </a:lnTo>
                  <a:lnTo>
                    <a:pt x="7" y="71"/>
                  </a:lnTo>
                  <a:lnTo>
                    <a:pt x="11" y="69"/>
                  </a:lnTo>
                  <a:lnTo>
                    <a:pt x="15" y="67"/>
                  </a:lnTo>
                  <a:lnTo>
                    <a:pt x="19" y="65"/>
                  </a:lnTo>
                  <a:lnTo>
                    <a:pt x="25" y="65"/>
                  </a:lnTo>
                  <a:lnTo>
                    <a:pt x="25" y="63"/>
                  </a:lnTo>
                  <a:lnTo>
                    <a:pt x="27" y="58"/>
                  </a:lnTo>
                  <a:lnTo>
                    <a:pt x="29" y="58"/>
                  </a:lnTo>
                  <a:lnTo>
                    <a:pt x="34" y="56"/>
                  </a:lnTo>
                  <a:lnTo>
                    <a:pt x="42" y="58"/>
                  </a:lnTo>
                  <a:lnTo>
                    <a:pt x="50" y="63"/>
                  </a:lnTo>
                  <a:lnTo>
                    <a:pt x="61" y="67"/>
                  </a:lnTo>
                  <a:lnTo>
                    <a:pt x="69" y="73"/>
                  </a:lnTo>
                  <a:lnTo>
                    <a:pt x="73" y="81"/>
                  </a:lnTo>
                  <a:lnTo>
                    <a:pt x="77" y="88"/>
                  </a:lnTo>
                </a:path>
              </a:pathLst>
            </a:custGeom>
            <a:solidFill>
              <a:srgbClr val="FFFFCC"/>
            </a:solidFill>
            <a:ln w="9525" cap="rnd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 sz="1543"/>
            </a:p>
          </p:txBody>
        </p:sp>
        <p:sp>
          <p:nvSpPr>
            <p:cNvPr id="2399243" name="Freeform 11"/>
            <p:cNvSpPr>
              <a:spLocks/>
            </p:cNvSpPr>
            <p:nvPr/>
          </p:nvSpPr>
          <p:spPr bwMode="auto">
            <a:xfrm>
              <a:off x="4510" y="1611"/>
              <a:ext cx="496" cy="355"/>
            </a:xfrm>
            <a:custGeom>
              <a:avLst/>
              <a:gdLst/>
              <a:ahLst/>
              <a:cxnLst>
                <a:cxn ang="0">
                  <a:pos x="491" y="194"/>
                </a:cxn>
                <a:cxn ang="0">
                  <a:pos x="495" y="244"/>
                </a:cxn>
                <a:cxn ang="0">
                  <a:pos x="493" y="296"/>
                </a:cxn>
                <a:cxn ang="0">
                  <a:pos x="486" y="335"/>
                </a:cxn>
                <a:cxn ang="0">
                  <a:pos x="463" y="348"/>
                </a:cxn>
                <a:cxn ang="0">
                  <a:pos x="424" y="346"/>
                </a:cxn>
                <a:cxn ang="0">
                  <a:pos x="382" y="341"/>
                </a:cxn>
                <a:cxn ang="0">
                  <a:pos x="355" y="341"/>
                </a:cxn>
                <a:cxn ang="0">
                  <a:pos x="340" y="319"/>
                </a:cxn>
                <a:cxn ang="0">
                  <a:pos x="336" y="287"/>
                </a:cxn>
                <a:cxn ang="0">
                  <a:pos x="338" y="262"/>
                </a:cxn>
                <a:cxn ang="0">
                  <a:pos x="359" y="250"/>
                </a:cxn>
                <a:cxn ang="0">
                  <a:pos x="405" y="254"/>
                </a:cxn>
                <a:cxn ang="0">
                  <a:pos x="430" y="271"/>
                </a:cxn>
                <a:cxn ang="0">
                  <a:pos x="443" y="273"/>
                </a:cxn>
                <a:cxn ang="0">
                  <a:pos x="457" y="256"/>
                </a:cxn>
                <a:cxn ang="0">
                  <a:pos x="447" y="242"/>
                </a:cxn>
                <a:cxn ang="0">
                  <a:pos x="424" y="233"/>
                </a:cxn>
                <a:cxn ang="0">
                  <a:pos x="382" y="223"/>
                </a:cxn>
                <a:cxn ang="0">
                  <a:pos x="338" y="223"/>
                </a:cxn>
                <a:cxn ang="0">
                  <a:pos x="317" y="227"/>
                </a:cxn>
                <a:cxn ang="0">
                  <a:pos x="311" y="244"/>
                </a:cxn>
                <a:cxn ang="0">
                  <a:pos x="301" y="281"/>
                </a:cxn>
                <a:cxn ang="0">
                  <a:pos x="282" y="285"/>
                </a:cxn>
                <a:cxn ang="0">
                  <a:pos x="246" y="281"/>
                </a:cxn>
                <a:cxn ang="0">
                  <a:pos x="167" y="275"/>
                </a:cxn>
                <a:cxn ang="0">
                  <a:pos x="117" y="275"/>
                </a:cxn>
                <a:cxn ang="0">
                  <a:pos x="92" y="273"/>
                </a:cxn>
                <a:cxn ang="0">
                  <a:pos x="69" y="281"/>
                </a:cxn>
                <a:cxn ang="0">
                  <a:pos x="67" y="308"/>
                </a:cxn>
                <a:cxn ang="0">
                  <a:pos x="65" y="333"/>
                </a:cxn>
                <a:cxn ang="0">
                  <a:pos x="57" y="348"/>
                </a:cxn>
                <a:cxn ang="0">
                  <a:pos x="42" y="352"/>
                </a:cxn>
                <a:cxn ang="0">
                  <a:pos x="27" y="346"/>
                </a:cxn>
                <a:cxn ang="0">
                  <a:pos x="15" y="327"/>
                </a:cxn>
                <a:cxn ang="0">
                  <a:pos x="19" y="310"/>
                </a:cxn>
                <a:cxn ang="0">
                  <a:pos x="17" y="292"/>
                </a:cxn>
                <a:cxn ang="0">
                  <a:pos x="17" y="273"/>
                </a:cxn>
                <a:cxn ang="0">
                  <a:pos x="15" y="221"/>
                </a:cxn>
                <a:cxn ang="0">
                  <a:pos x="13" y="175"/>
                </a:cxn>
                <a:cxn ang="0">
                  <a:pos x="11" y="154"/>
                </a:cxn>
                <a:cxn ang="0">
                  <a:pos x="9" y="117"/>
                </a:cxn>
                <a:cxn ang="0">
                  <a:pos x="9" y="94"/>
                </a:cxn>
                <a:cxn ang="0">
                  <a:pos x="4" y="73"/>
                </a:cxn>
                <a:cxn ang="0">
                  <a:pos x="4" y="52"/>
                </a:cxn>
                <a:cxn ang="0">
                  <a:pos x="9" y="33"/>
                </a:cxn>
                <a:cxn ang="0">
                  <a:pos x="46" y="15"/>
                </a:cxn>
                <a:cxn ang="0">
                  <a:pos x="86" y="6"/>
                </a:cxn>
                <a:cxn ang="0">
                  <a:pos x="119" y="2"/>
                </a:cxn>
                <a:cxn ang="0">
                  <a:pos x="196" y="2"/>
                </a:cxn>
                <a:cxn ang="0">
                  <a:pos x="324" y="27"/>
                </a:cxn>
                <a:cxn ang="0">
                  <a:pos x="357" y="44"/>
                </a:cxn>
                <a:cxn ang="0">
                  <a:pos x="374" y="52"/>
                </a:cxn>
                <a:cxn ang="0">
                  <a:pos x="413" y="75"/>
                </a:cxn>
                <a:cxn ang="0">
                  <a:pos x="465" y="131"/>
                </a:cxn>
                <a:cxn ang="0">
                  <a:pos x="478" y="156"/>
                </a:cxn>
              </a:cxnLst>
              <a:rect l="0" t="0" r="r" b="b"/>
              <a:pathLst>
                <a:path w="496" h="353">
                  <a:moveTo>
                    <a:pt x="478" y="162"/>
                  </a:moveTo>
                  <a:lnTo>
                    <a:pt x="486" y="179"/>
                  </a:lnTo>
                  <a:lnTo>
                    <a:pt x="491" y="194"/>
                  </a:lnTo>
                  <a:lnTo>
                    <a:pt x="495" y="210"/>
                  </a:lnTo>
                  <a:lnTo>
                    <a:pt x="495" y="227"/>
                  </a:lnTo>
                  <a:lnTo>
                    <a:pt x="495" y="244"/>
                  </a:lnTo>
                  <a:lnTo>
                    <a:pt x="495" y="260"/>
                  </a:lnTo>
                  <a:lnTo>
                    <a:pt x="495" y="277"/>
                  </a:lnTo>
                  <a:lnTo>
                    <a:pt x="493" y="296"/>
                  </a:lnTo>
                  <a:lnTo>
                    <a:pt x="493" y="312"/>
                  </a:lnTo>
                  <a:lnTo>
                    <a:pt x="491" y="325"/>
                  </a:lnTo>
                  <a:lnTo>
                    <a:pt x="486" y="335"/>
                  </a:lnTo>
                  <a:lnTo>
                    <a:pt x="480" y="341"/>
                  </a:lnTo>
                  <a:lnTo>
                    <a:pt x="472" y="346"/>
                  </a:lnTo>
                  <a:lnTo>
                    <a:pt x="463" y="348"/>
                  </a:lnTo>
                  <a:lnTo>
                    <a:pt x="455" y="350"/>
                  </a:lnTo>
                  <a:lnTo>
                    <a:pt x="445" y="350"/>
                  </a:lnTo>
                  <a:lnTo>
                    <a:pt x="424" y="346"/>
                  </a:lnTo>
                  <a:lnTo>
                    <a:pt x="403" y="344"/>
                  </a:lnTo>
                  <a:lnTo>
                    <a:pt x="392" y="341"/>
                  </a:lnTo>
                  <a:lnTo>
                    <a:pt x="382" y="341"/>
                  </a:lnTo>
                  <a:lnTo>
                    <a:pt x="374" y="344"/>
                  </a:lnTo>
                  <a:lnTo>
                    <a:pt x="365" y="346"/>
                  </a:lnTo>
                  <a:lnTo>
                    <a:pt x="355" y="341"/>
                  </a:lnTo>
                  <a:lnTo>
                    <a:pt x="349" y="335"/>
                  </a:lnTo>
                  <a:lnTo>
                    <a:pt x="342" y="327"/>
                  </a:lnTo>
                  <a:lnTo>
                    <a:pt x="340" y="319"/>
                  </a:lnTo>
                  <a:lnTo>
                    <a:pt x="338" y="310"/>
                  </a:lnTo>
                  <a:lnTo>
                    <a:pt x="336" y="300"/>
                  </a:lnTo>
                  <a:lnTo>
                    <a:pt x="336" y="287"/>
                  </a:lnTo>
                  <a:lnTo>
                    <a:pt x="336" y="273"/>
                  </a:lnTo>
                  <a:lnTo>
                    <a:pt x="336" y="267"/>
                  </a:lnTo>
                  <a:lnTo>
                    <a:pt x="338" y="262"/>
                  </a:lnTo>
                  <a:lnTo>
                    <a:pt x="342" y="258"/>
                  </a:lnTo>
                  <a:lnTo>
                    <a:pt x="347" y="254"/>
                  </a:lnTo>
                  <a:lnTo>
                    <a:pt x="359" y="250"/>
                  </a:lnTo>
                  <a:lnTo>
                    <a:pt x="374" y="250"/>
                  </a:lnTo>
                  <a:lnTo>
                    <a:pt x="390" y="252"/>
                  </a:lnTo>
                  <a:lnTo>
                    <a:pt x="405" y="254"/>
                  </a:lnTo>
                  <a:lnTo>
                    <a:pt x="418" y="260"/>
                  </a:lnTo>
                  <a:lnTo>
                    <a:pt x="426" y="267"/>
                  </a:lnTo>
                  <a:lnTo>
                    <a:pt x="430" y="271"/>
                  </a:lnTo>
                  <a:lnTo>
                    <a:pt x="434" y="273"/>
                  </a:lnTo>
                  <a:lnTo>
                    <a:pt x="438" y="273"/>
                  </a:lnTo>
                  <a:lnTo>
                    <a:pt x="443" y="273"/>
                  </a:lnTo>
                  <a:lnTo>
                    <a:pt x="451" y="271"/>
                  </a:lnTo>
                  <a:lnTo>
                    <a:pt x="455" y="264"/>
                  </a:lnTo>
                  <a:lnTo>
                    <a:pt x="457" y="256"/>
                  </a:lnTo>
                  <a:lnTo>
                    <a:pt x="455" y="250"/>
                  </a:lnTo>
                  <a:lnTo>
                    <a:pt x="451" y="246"/>
                  </a:lnTo>
                  <a:lnTo>
                    <a:pt x="447" y="242"/>
                  </a:lnTo>
                  <a:lnTo>
                    <a:pt x="443" y="237"/>
                  </a:lnTo>
                  <a:lnTo>
                    <a:pt x="434" y="235"/>
                  </a:lnTo>
                  <a:lnTo>
                    <a:pt x="424" y="233"/>
                  </a:lnTo>
                  <a:lnTo>
                    <a:pt x="411" y="229"/>
                  </a:lnTo>
                  <a:lnTo>
                    <a:pt x="397" y="225"/>
                  </a:lnTo>
                  <a:lnTo>
                    <a:pt x="382" y="223"/>
                  </a:lnTo>
                  <a:lnTo>
                    <a:pt x="365" y="221"/>
                  </a:lnTo>
                  <a:lnTo>
                    <a:pt x="351" y="221"/>
                  </a:lnTo>
                  <a:lnTo>
                    <a:pt x="338" y="223"/>
                  </a:lnTo>
                  <a:lnTo>
                    <a:pt x="328" y="227"/>
                  </a:lnTo>
                  <a:lnTo>
                    <a:pt x="322" y="225"/>
                  </a:lnTo>
                  <a:lnTo>
                    <a:pt x="317" y="227"/>
                  </a:lnTo>
                  <a:lnTo>
                    <a:pt x="315" y="229"/>
                  </a:lnTo>
                  <a:lnTo>
                    <a:pt x="313" y="233"/>
                  </a:lnTo>
                  <a:lnTo>
                    <a:pt x="311" y="244"/>
                  </a:lnTo>
                  <a:lnTo>
                    <a:pt x="309" y="258"/>
                  </a:lnTo>
                  <a:lnTo>
                    <a:pt x="307" y="271"/>
                  </a:lnTo>
                  <a:lnTo>
                    <a:pt x="301" y="281"/>
                  </a:lnTo>
                  <a:lnTo>
                    <a:pt x="297" y="285"/>
                  </a:lnTo>
                  <a:lnTo>
                    <a:pt x="290" y="287"/>
                  </a:lnTo>
                  <a:lnTo>
                    <a:pt x="282" y="285"/>
                  </a:lnTo>
                  <a:lnTo>
                    <a:pt x="274" y="283"/>
                  </a:lnTo>
                  <a:lnTo>
                    <a:pt x="265" y="283"/>
                  </a:lnTo>
                  <a:lnTo>
                    <a:pt x="246" y="281"/>
                  </a:lnTo>
                  <a:lnTo>
                    <a:pt x="221" y="279"/>
                  </a:lnTo>
                  <a:lnTo>
                    <a:pt x="194" y="277"/>
                  </a:lnTo>
                  <a:lnTo>
                    <a:pt x="167" y="275"/>
                  </a:lnTo>
                  <a:lnTo>
                    <a:pt x="144" y="273"/>
                  </a:lnTo>
                  <a:lnTo>
                    <a:pt x="125" y="273"/>
                  </a:lnTo>
                  <a:lnTo>
                    <a:pt x="117" y="275"/>
                  </a:lnTo>
                  <a:lnTo>
                    <a:pt x="111" y="275"/>
                  </a:lnTo>
                  <a:lnTo>
                    <a:pt x="100" y="273"/>
                  </a:lnTo>
                  <a:lnTo>
                    <a:pt x="92" y="273"/>
                  </a:lnTo>
                  <a:lnTo>
                    <a:pt x="82" y="275"/>
                  </a:lnTo>
                  <a:lnTo>
                    <a:pt x="75" y="277"/>
                  </a:lnTo>
                  <a:lnTo>
                    <a:pt x="69" y="281"/>
                  </a:lnTo>
                  <a:lnTo>
                    <a:pt x="65" y="287"/>
                  </a:lnTo>
                  <a:lnTo>
                    <a:pt x="67" y="298"/>
                  </a:lnTo>
                  <a:lnTo>
                    <a:pt x="67" y="308"/>
                  </a:lnTo>
                  <a:lnTo>
                    <a:pt x="69" y="316"/>
                  </a:lnTo>
                  <a:lnTo>
                    <a:pt x="67" y="325"/>
                  </a:lnTo>
                  <a:lnTo>
                    <a:pt x="65" y="333"/>
                  </a:lnTo>
                  <a:lnTo>
                    <a:pt x="63" y="337"/>
                  </a:lnTo>
                  <a:lnTo>
                    <a:pt x="61" y="344"/>
                  </a:lnTo>
                  <a:lnTo>
                    <a:pt x="57" y="348"/>
                  </a:lnTo>
                  <a:lnTo>
                    <a:pt x="52" y="350"/>
                  </a:lnTo>
                  <a:lnTo>
                    <a:pt x="46" y="352"/>
                  </a:lnTo>
                  <a:lnTo>
                    <a:pt x="42" y="352"/>
                  </a:lnTo>
                  <a:lnTo>
                    <a:pt x="38" y="350"/>
                  </a:lnTo>
                  <a:lnTo>
                    <a:pt x="32" y="348"/>
                  </a:lnTo>
                  <a:lnTo>
                    <a:pt x="27" y="346"/>
                  </a:lnTo>
                  <a:lnTo>
                    <a:pt x="23" y="339"/>
                  </a:lnTo>
                  <a:lnTo>
                    <a:pt x="19" y="333"/>
                  </a:lnTo>
                  <a:lnTo>
                    <a:pt x="15" y="327"/>
                  </a:lnTo>
                  <a:lnTo>
                    <a:pt x="17" y="323"/>
                  </a:lnTo>
                  <a:lnTo>
                    <a:pt x="17" y="316"/>
                  </a:lnTo>
                  <a:lnTo>
                    <a:pt x="19" y="310"/>
                  </a:lnTo>
                  <a:lnTo>
                    <a:pt x="19" y="304"/>
                  </a:lnTo>
                  <a:lnTo>
                    <a:pt x="19" y="298"/>
                  </a:lnTo>
                  <a:lnTo>
                    <a:pt x="17" y="292"/>
                  </a:lnTo>
                  <a:lnTo>
                    <a:pt x="17" y="285"/>
                  </a:lnTo>
                  <a:lnTo>
                    <a:pt x="15" y="281"/>
                  </a:lnTo>
                  <a:lnTo>
                    <a:pt x="17" y="273"/>
                  </a:lnTo>
                  <a:lnTo>
                    <a:pt x="17" y="258"/>
                  </a:lnTo>
                  <a:lnTo>
                    <a:pt x="17" y="242"/>
                  </a:lnTo>
                  <a:lnTo>
                    <a:pt x="15" y="221"/>
                  </a:lnTo>
                  <a:lnTo>
                    <a:pt x="15" y="202"/>
                  </a:lnTo>
                  <a:lnTo>
                    <a:pt x="13" y="185"/>
                  </a:lnTo>
                  <a:lnTo>
                    <a:pt x="13" y="175"/>
                  </a:lnTo>
                  <a:lnTo>
                    <a:pt x="13" y="169"/>
                  </a:lnTo>
                  <a:lnTo>
                    <a:pt x="13" y="164"/>
                  </a:lnTo>
                  <a:lnTo>
                    <a:pt x="11" y="154"/>
                  </a:lnTo>
                  <a:lnTo>
                    <a:pt x="11" y="142"/>
                  </a:lnTo>
                  <a:lnTo>
                    <a:pt x="9" y="129"/>
                  </a:lnTo>
                  <a:lnTo>
                    <a:pt x="9" y="117"/>
                  </a:lnTo>
                  <a:lnTo>
                    <a:pt x="9" y="106"/>
                  </a:lnTo>
                  <a:lnTo>
                    <a:pt x="9" y="98"/>
                  </a:lnTo>
                  <a:lnTo>
                    <a:pt x="9" y="94"/>
                  </a:lnTo>
                  <a:lnTo>
                    <a:pt x="7" y="87"/>
                  </a:lnTo>
                  <a:lnTo>
                    <a:pt x="7" y="81"/>
                  </a:lnTo>
                  <a:lnTo>
                    <a:pt x="4" y="73"/>
                  </a:lnTo>
                  <a:lnTo>
                    <a:pt x="4" y="67"/>
                  </a:lnTo>
                  <a:lnTo>
                    <a:pt x="4" y="58"/>
                  </a:lnTo>
                  <a:lnTo>
                    <a:pt x="4" y="52"/>
                  </a:lnTo>
                  <a:lnTo>
                    <a:pt x="2" y="44"/>
                  </a:lnTo>
                  <a:lnTo>
                    <a:pt x="0" y="37"/>
                  </a:lnTo>
                  <a:lnTo>
                    <a:pt x="9" y="33"/>
                  </a:lnTo>
                  <a:lnTo>
                    <a:pt x="19" y="27"/>
                  </a:lnTo>
                  <a:lnTo>
                    <a:pt x="34" y="21"/>
                  </a:lnTo>
                  <a:lnTo>
                    <a:pt x="46" y="15"/>
                  </a:lnTo>
                  <a:lnTo>
                    <a:pt x="61" y="10"/>
                  </a:lnTo>
                  <a:lnTo>
                    <a:pt x="73" y="6"/>
                  </a:lnTo>
                  <a:lnTo>
                    <a:pt x="86" y="6"/>
                  </a:lnTo>
                  <a:lnTo>
                    <a:pt x="94" y="6"/>
                  </a:lnTo>
                  <a:lnTo>
                    <a:pt x="105" y="4"/>
                  </a:lnTo>
                  <a:lnTo>
                    <a:pt x="119" y="2"/>
                  </a:lnTo>
                  <a:lnTo>
                    <a:pt x="136" y="0"/>
                  </a:lnTo>
                  <a:lnTo>
                    <a:pt x="155" y="0"/>
                  </a:lnTo>
                  <a:lnTo>
                    <a:pt x="196" y="2"/>
                  </a:lnTo>
                  <a:lnTo>
                    <a:pt x="242" y="8"/>
                  </a:lnTo>
                  <a:lnTo>
                    <a:pt x="286" y="17"/>
                  </a:lnTo>
                  <a:lnTo>
                    <a:pt x="324" y="27"/>
                  </a:lnTo>
                  <a:lnTo>
                    <a:pt x="338" y="31"/>
                  </a:lnTo>
                  <a:lnTo>
                    <a:pt x="351" y="37"/>
                  </a:lnTo>
                  <a:lnTo>
                    <a:pt x="357" y="44"/>
                  </a:lnTo>
                  <a:lnTo>
                    <a:pt x="359" y="48"/>
                  </a:lnTo>
                  <a:lnTo>
                    <a:pt x="367" y="50"/>
                  </a:lnTo>
                  <a:lnTo>
                    <a:pt x="374" y="52"/>
                  </a:lnTo>
                  <a:lnTo>
                    <a:pt x="384" y="56"/>
                  </a:lnTo>
                  <a:lnTo>
                    <a:pt x="392" y="60"/>
                  </a:lnTo>
                  <a:lnTo>
                    <a:pt x="413" y="75"/>
                  </a:lnTo>
                  <a:lnTo>
                    <a:pt x="432" y="92"/>
                  </a:lnTo>
                  <a:lnTo>
                    <a:pt x="451" y="110"/>
                  </a:lnTo>
                  <a:lnTo>
                    <a:pt x="465" y="131"/>
                  </a:lnTo>
                  <a:lnTo>
                    <a:pt x="472" y="139"/>
                  </a:lnTo>
                  <a:lnTo>
                    <a:pt x="476" y="148"/>
                  </a:lnTo>
                  <a:lnTo>
                    <a:pt x="478" y="156"/>
                  </a:lnTo>
                  <a:lnTo>
                    <a:pt x="478" y="162"/>
                  </a:lnTo>
                </a:path>
              </a:pathLst>
            </a:custGeom>
            <a:solidFill>
              <a:srgbClr val="99FFFF"/>
            </a:solidFill>
            <a:ln w="9525" cap="rnd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 sz="1543"/>
            </a:p>
          </p:txBody>
        </p:sp>
        <p:sp>
          <p:nvSpPr>
            <p:cNvPr id="2399244" name="Freeform 12"/>
            <p:cNvSpPr>
              <a:spLocks/>
            </p:cNvSpPr>
            <p:nvPr/>
          </p:nvSpPr>
          <p:spPr bwMode="auto">
            <a:xfrm>
              <a:off x="5299" y="1781"/>
              <a:ext cx="118" cy="128"/>
            </a:xfrm>
            <a:custGeom>
              <a:avLst/>
              <a:gdLst/>
              <a:ahLst/>
              <a:cxnLst>
                <a:cxn ang="0">
                  <a:pos x="0" y="93"/>
                </a:cxn>
                <a:cxn ang="0">
                  <a:pos x="2" y="96"/>
                </a:cxn>
                <a:cxn ang="0">
                  <a:pos x="6" y="98"/>
                </a:cxn>
                <a:cxn ang="0">
                  <a:pos x="8" y="100"/>
                </a:cxn>
                <a:cxn ang="0">
                  <a:pos x="14" y="100"/>
                </a:cxn>
                <a:cxn ang="0">
                  <a:pos x="27" y="96"/>
                </a:cxn>
                <a:cxn ang="0">
                  <a:pos x="40" y="91"/>
                </a:cxn>
                <a:cxn ang="0">
                  <a:pos x="50" y="85"/>
                </a:cxn>
                <a:cxn ang="0">
                  <a:pos x="58" y="87"/>
                </a:cxn>
                <a:cxn ang="0">
                  <a:pos x="65" y="96"/>
                </a:cxn>
                <a:cxn ang="0">
                  <a:pos x="71" y="102"/>
                </a:cxn>
                <a:cxn ang="0">
                  <a:pos x="77" y="110"/>
                </a:cxn>
                <a:cxn ang="0">
                  <a:pos x="87" y="123"/>
                </a:cxn>
                <a:cxn ang="0">
                  <a:pos x="98" y="127"/>
                </a:cxn>
                <a:cxn ang="0">
                  <a:pos x="108" y="125"/>
                </a:cxn>
                <a:cxn ang="0">
                  <a:pos x="110" y="116"/>
                </a:cxn>
                <a:cxn ang="0">
                  <a:pos x="104" y="102"/>
                </a:cxn>
                <a:cxn ang="0">
                  <a:pos x="100" y="91"/>
                </a:cxn>
                <a:cxn ang="0">
                  <a:pos x="94" y="85"/>
                </a:cxn>
                <a:cxn ang="0">
                  <a:pos x="87" y="77"/>
                </a:cxn>
                <a:cxn ang="0">
                  <a:pos x="81" y="68"/>
                </a:cxn>
                <a:cxn ang="0">
                  <a:pos x="81" y="64"/>
                </a:cxn>
                <a:cxn ang="0">
                  <a:pos x="90" y="58"/>
                </a:cxn>
                <a:cxn ang="0">
                  <a:pos x="100" y="52"/>
                </a:cxn>
                <a:cxn ang="0">
                  <a:pos x="115" y="33"/>
                </a:cxn>
                <a:cxn ang="0">
                  <a:pos x="115" y="23"/>
                </a:cxn>
                <a:cxn ang="0">
                  <a:pos x="98" y="25"/>
                </a:cxn>
                <a:cxn ang="0">
                  <a:pos x="81" y="29"/>
                </a:cxn>
                <a:cxn ang="0">
                  <a:pos x="73" y="35"/>
                </a:cxn>
                <a:cxn ang="0">
                  <a:pos x="58" y="37"/>
                </a:cxn>
                <a:cxn ang="0">
                  <a:pos x="46" y="27"/>
                </a:cxn>
                <a:cxn ang="0">
                  <a:pos x="37" y="14"/>
                </a:cxn>
                <a:cxn ang="0">
                  <a:pos x="27" y="4"/>
                </a:cxn>
                <a:cxn ang="0">
                  <a:pos x="12" y="0"/>
                </a:cxn>
                <a:cxn ang="0">
                  <a:pos x="4" y="4"/>
                </a:cxn>
                <a:cxn ang="0">
                  <a:pos x="6" y="16"/>
                </a:cxn>
                <a:cxn ang="0">
                  <a:pos x="12" y="29"/>
                </a:cxn>
                <a:cxn ang="0">
                  <a:pos x="17" y="37"/>
                </a:cxn>
                <a:cxn ang="0">
                  <a:pos x="23" y="48"/>
                </a:cxn>
                <a:cxn ang="0">
                  <a:pos x="31" y="56"/>
                </a:cxn>
                <a:cxn ang="0">
                  <a:pos x="29" y="62"/>
                </a:cxn>
                <a:cxn ang="0">
                  <a:pos x="17" y="68"/>
                </a:cxn>
                <a:cxn ang="0">
                  <a:pos x="6" y="77"/>
                </a:cxn>
                <a:cxn ang="0">
                  <a:pos x="2" y="87"/>
                </a:cxn>
              </a:cxnLst>
              <a:rect l="0" t="0" r="r" b="b"/>
              <a:pathLst>
                <a:path w="118" h="128">
                  <a:moveTo>
                    <a:pt x="0" y="93"/>
                  </a:moveTo>
                  <a:lnTo>
                    <a:pt x="0" y="93"/>
                  </a:lnTo>
                  <a:lnTo>
                    <a:pt x="2" y="93"/>
                  </a:lnTo>
                  <a:lnTo>
                    <a:pt x="2" y="96"/>
                  </a:lnTo>
                  <a:lnTo>
                    <a:pt x="4" y="96"/>
                  </a:lnTo>
                  <a:lnTo>
                    <a:pt x="6" y="98"/>
                  </a:lnTo>
                  <a:lnTo>
                    <a:pt x="6" y="100"/>
                  </a:lnTo>
                  <a:lnTo>
                    <a:pt x="8" y="100"/>
                  </a:lnTo>
                  <a:lnTo>
                    <a:pt x="10" y="102"/>
                  </a:lnTo>
                  <a:lnTo>
                    <a:pt x="14" y="100"/>
                  </a:lnTo>
                  <a:lnTo>
                    <a:pt x="21" y="98"/>
                  </a:lnTo>
                  <a:lnTo>
                    <a:pt x="27" y="96"/>
                  </a:lnTo>
                  <a:lnTo>
                    <a:pt x="33" y="93"/>
                  </a:lnTo>
                  <a:lnTo>
                    <a:pt x="40" y="91"/>
                  </a:lnTo>
                  <a:lnTo>
                    <a:pt x="46" y="87"/>
                  </a:lnTo>
                  <a:lnTo>
                    <a:pt x="50" y="85"/>
                  </a:lnTo>
                  <a:lnTo>
                    <a:pt x="54" y="83"/>
                  </a:lnTo>
                  <a:lnTo>
                    <a:pt x="58" y="87"/>
                  </a:lnTo>
                  <a:lnTo>
                    <a:pt x="62" y="91"/>
                  </a:lnTo>
                  <a:lnTo>
                    <a:pt x="65" y="96"/>
                  </a:lnTo>
                  <a:lnTo>
                    <a:pt x="67" y="98"/>
                  </a:lnTo>
                  <a:lnTo>
                    <a:pt x="71" y="102"/>
                  </a:lnTo>
                  <a:lnTo>
                    <a:pt x="73" y="106"/>
                  </a:lnTo>
                  <a:lnTo>
                    <a:pt x="77" y="110"/>
                  </a:lnTo>
                  <a:lnTo>
                    <a:pt x="81" y="116"/>
                  </a:lnTo>
                  <a:lnTo>
                    <a:pt x="87" y="123"/>
                  </a:lnTo>
                  <a:lnTo>
                    <a:pt x="94" y="127"/>
                  </a:lnTo>
                  <a:lnTo>
                    <a:pt x="98" y="127"/>
                  </a:lnTo>
                  <a:lnTo>
                    <a:pt x="104" y="127"/>
                  </a:lnTo>
                  <a:lnTo>
                    <a:pt x="108" y="125"/>
                  </a:lnTo>
                  <a:lnTo>
                    <a:pt x="110" y="121"/>
                  </a:lnTo>
                  <a:lnTo>
                    <a:pt x="110" y="116"/>
                  </a:lnTo>
                  <a:lnTo>
                    <a:pt x="108" y="108"/>
                  </a:lnTo>
                  <a:lnTo>
                    <a:pt x="104" y="102"/>
                  </a:lnTo>
                  <a:lnTo>
                    <a:pt x="102" y="96"/>
                  </a:lnTo>
                  <a:lnTo>
                    <a:pt x="100" y="91"/>
                  </a:lnTo>
                  <a:lnTo>
                    <a:pt x="98" y="87"/>
                  </a:lnTo>
                  <a:lnTo>
                    <a:pt x="94" y="85"/>
                  </a:lnTo>
                  <a:lnTo>
                    <a:pt x="92" y="81"/>
                  </a:lnTo>
                  <a:lnTo>
                    <a:pt x="87" y="77"/>
                  </a:lnTo>
                  <a:lnTo>
                    <a:pt x="83" y="71"/>
                  </a:lnTo>
                  <a:lnTo>
                    <a:pt x="81" y="68"/>
                  </a:lnTo>
                  <a:lnTo>
                    <a:pt x="81" y="66"/>
                  </a:lnTo>
                  <a:lnTo>
                    <a:pt x="81" y="64"/>
                  </a:lnTo>
                  <a:lnTo>
                    <a:pt x="85" y="62"/>
                  </a:lnTo>
                  <a:lnTo>
                    <a:pt x="90" y="58"/>
                  </a:lnTo>
                  <a:lnTo>
                    <a:pt x="94" y="56"/>
                  </a:lnTo>
                  <a:lnTo>
                    <a:pt x="100" y="52"/>
                  </a:lnTo>
                  <a:lnTo>
                    <a:pt x="106" y="46"/>
                  </a:lnTo>
                  <a:lnTo>
                    <a:pt x="115" y="33"/>
                  </a:lnTo>
                  <a:lnTo>
                    <a:pt x="117" y="25"/>
                  </a:lnTo>
                  <a:lnTo>
                    <a:pt x="115" y="23"/>
                  </a:lnTo>
                  <a:lnTo>
                    <a:pt x="106" y="23"/>
                  </a:lnTo>
                  <a:lnTo>
                    <a:pt x="98" y="25"/>
                  </a:lnTo>
                  <a:lnTo>
                    <a:pt x="90" y="27"/>
                  </a:lnTo>
                  <a:lnTo>
                    <a:pt x="81" y="29"/>
                  </a:lnTo>
                  <a:lnTo>
                    <a:pt x="77" y="29"/>
                  </a:lnTo>
                  <a:lnTo>
                    <a:pt x="73" y="35"/>
                  </a:lnTo>
                  <a:lnTo>
                    <a:pt x="65" y="37"/>
                  </a:lnTo>
                  <a:lnTo>
                    <a:pt x="58" y="37"/>
                  </a:lnTo>
                  <a:lnTo>
                    <a:pt x="52" y="33"/>
                  </a:lnTo>
                  <a:lnTo>
                    <a:pt x="46" y="27"/>
                  </a:lnTo>
                  <a:lnTo>
                    <a:pt x="42" y="21"/>
                  </a:lnTo>
                  <a:lnTo>
                    <a:pt x="37" y="14"/>
                  </a:lnTo>
                  <a:lnTo>
                    <a:pt x="37" y="10"/>
                  </a:lnTo>
                  <a:lnTo>
                    <a:pt x="27" y="4"/>
                  </a:lnTo>
                  <a:lnTo>
                    <a:pt x="19" y="0"/>
                  </a:lnTo>
                  <a:lnTo>
                    <a:pt x="12" y="0"/>
                  </a:lnTo>
                  <a:lnTo>
                    <a:pt x="6" y="0"/>
                  </a:lnTo>
                  <a:lnTo>
                    <a:pt x="4" y="4"/>
                  </a:lnTo>
                  <a:lnTo>
                    <a:pt x="4" y="8"/>
                  </a:lnTo>
                  <a:lnTo>
                    <a:pt x="6" y="16"/>
                  </a:lnTo>
                  <a:lnTo>
                    <a:pt x="10" y="25"/>
                  </a:lnTo>
                  <a:lnTo>
                    <a:pt x="12" y="29"/>
                  </a:lnTo>
                  <a:lnTo>
                    <a:pt x="14" y="33"/>
                  </a:lnTo>
                  <a:lnTo>
                    <a:pt x="17" y="37"/>
                  </a:lnTo>
                  <a:lnTo>
                    <a:pt x="21" y="41"/>
                  </a:lnTo>
                  <a:lnTo>
                    <a:pt x="23" y="48"/>
                  </a:lnTo>
                  <a:lnTo>
                    <a:pt x="27" y="52"/>
                  </a:lnTo>
                  <a:lnTo>
                    <a:pt x="31" y="56"/>
                  </a:lnTo>
                  <a:lnTo>
                    <a:pt x="33" y="58"/>
                  </a:lnTo>
                  <a:lnTo>
                    <a:pt x="29" y="62"/>
                  </a:lnTo>
                  <a:lnTo>
                    <a:pt x="23" y="64"/>
                  </a:lnTo>
                  <a:lnTo>
                    <a:pt x="17" y="68"/>
                  </a:lnTo>
                  <a:lnTo>
                    <a:pt x="12" y="73"/>
                  </a:lnTo>
                  <a:lnTo>
                    <a:pt x="6" y="77"/>
                  </a:lnTo>
                  <a:lnTo>
                    <a:pt x="4" y="81"/>
                  </a:lnTo>
                  <a:lnTo>
                    <a:pt x="2" y="87"/>
                  </a:lnTo>
                  <a:lnTo>
                    <a:pt x="0" y="93"/>
                  </a:lnTo>
                </a:path>
              </a:pathLst>
            </a:custGeom>
            <a:solidFill>
              <a:srgbClr val="000000"/>
            </a:solidFill>
            <a:ln w="9525" cap="rnd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 sz="1543"/>
            </a:p>
          </p:txBody>
        </p:sp>
      </p:grpSp>
    </p:spTree>
    <p:extLst>
      <p:ext uri="{BB962C8B-B14F-4D97-AF65-F5344CB8AC3E}">
        <p14:creationId xmlns:p14="http://schemas.microsoft.com/office/powerpoint/2010/main" val="2896841449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99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99236" grpId="0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128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085977" y="149680"/>
            <a:ext cx="7981950" cy="451757"/>
          </a:xfrm>
          <a:ln w="12700">
            <a:miter lim="800000"/>
            <a:headEnd type="none" w="sm" len="sm"/>
            <a:tailEnd type="none" w="sm" len="sm"/>
          </a:ln>
        </p:spPr>
        <p:txBody>
          <a:bodyPr vert="horz" wrap="square" lIns="79997" tIns="39999" rIns="79997" bIns="39999" numCol="1" rtlCol="0" anchor="t" compatLnSpc="1">
            <a:prstTxWarp prst="textNoShape">
              <a:avLst/>
            </a:prstTxWarp>
            <a:normAutofit/>
          </a:bodyPr>
          <a:lstStyle/>
          <a:p>
            <a:pPr>
              <a:defRPr/>
            </a:pPr>
            <a:r>
              <a:rPr lang="sv-SE" sz="240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Diagnosing cerebral edema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53040">
              <a:defRPr/>
            </a:pPr>
            <a:r>
              <a:rPr lang="sv-SE" dirty="0">
                <a:latin typeface="Arial" pitchFamily="34" charset="0"/>
              </a:rPr>
              <a:t>R Hanas 2009 </a:t>
            </a:r>
          </a:p>
        </p:txBody>
      </p:sp>
      <p:sp>
        <p:nvSpPr>
          <p:cNvPr id="2401283" name="Rectangle 3"/>
          <p:cNvSpPr>
            <a:spLocks noChangeArrowheads="1"/>
          </p:cNvSpPr>
          <p:nvPr/>
        </p:nvSpPr>
        <p:spPr bwMode="auto">
          <a:xfrm>
            <a:off x="2002971" y="904875"/>
            <a:ext cx="8235043" cy="502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80553" tIns="40276" rIns="80553" bIns="40276">
            <a:spAutoFit/>
          </a:bodyPr>
          <a:lstStyle/>
          <a:p>
            <a:pPr marL="327881" indent="-327881" defTabSz="340126">
              <a:tabLst>
                <a:tab pos="1666614" algn="l"/>
                <a:tab pos="3044800" algn="l"/>
              </a:tabLst>
              <a:defRPr/>
            </a:pPr>
            <a:endParaRPr lang="sv-SE" sz="2057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327881" indent="-327881" defTabSz="340126">
              <a:lnSpc>
                <a:spcPct val="110000"/>
              </a:lnSpc>
              <a:spcBef>
                <a:spcPct val="50000"/>
              </a:spcBef>
              <a:tabLst>
                <a:tab pos="1666614" algn="l"/>
                <a:tab pos="3044800" algn="l"/>
              </a:tabLst>
              <a:defRPr/>
            </a:pPr>
            <a:r>
              <a:rPr lang="sv-SE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	</a:t>
            </a:r>
            <a:r>
              <a:rPr lang="sv-SE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Major criteria</a:t>
            </a:r>
          </a:p>
          <a:p>
            <a:pPr marL="327881" indent="-327881" defTabSz="340126">
              <a:lnSpc>
                <a:spcPct val="110000"/>
              </a:lnSpc>
              <a:spcBef>
                <a:spcPct val="50000"/>
              </a:spcBef>
              <a:buClr>
                <a:srgbClr val="FF0B0B"/>
              </a:buClr>
              <a:tabLst>
                <a:tab pos="1666614" algn="l"/>
                <a:tab pos="3044800" algn="l"/>
              </a:tabLst>
              <a:defRPr/>
            </a:pPr>
            <a:r>
              <a:rPr lang="en-US" sz="2057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</a:rPr>
              <a:t>➠</a:t>
            </a:r>
            <a:r>
              <a:rPr lang="sv-SE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	Altered mentation/fluctuating </a:t>
            </a:r>
            <a:br>
              <a:rPr lang="sv-SE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</a:br>
            <a:r>
              <a:rPr lang="sv-SE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level of consciousness</a:t>
            </a:r>
          </a:p>
          <a:p>
            <a:pPr marL="327881" indent="-327881" defTabSz="340126">
              <a:lnSpc>
                <a:spcPct val="110000"/>
              </a:lnSpc>
              <a:spcBef>
                <a:spcPct val="50000"/>
              </a:spcBef>
              <a:buClr>
                <a:srgbClr val="FF0B0B"/>
              </a:buClr>
              <a:tabLst>
                <a:tab pos="1666614" algn="l"/>
                <a:tab pos="3044800" algn="l"/>
              </a:tabLst>
              <a:defRPr/>
            </a:pPr>
            <a:r>
              <a:rPr lang="en-US" sz="2057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</a:rPr>
              <a:t>➠</a:t>
            </a:r>
            <a:r>
              <a:rPr lang="sv-SE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	Sustained HR deceleration (decline more than 20 bpm) not attributable to improved intravascular volume or sleep state</a:t>
            </a:r>
            <a:br>
              <a:rPr lang="sv-SE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</a:br>
            <a:r>
              <a:rPr lang="sv-SE" sz="2400" dirty="0">
                <a:solidFill>
                  <a:srgbClr val="99C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Fall in HR to &lt;70% from maximum at admission in 11/26 patients with CE</a:t>
            </a:r>
            <a:br>
              <a:rPr lang="sv-SE" sz="2400" dirty="0">
                <a:solidFill>
                  <a:srgbClr val="99C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</a:br>
            <a:r>
              <a:rPr lang="sv-SE" sz="1371" dirty="0">
                <a:solidFill>
                  <a:srgbClr val="99C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Edge J. ISPAD 2004</a:t>
            </a:r>
            <a:endParaRPr lang="sv-SE" sz="2400" dirty="0">
              <a:solidFill>
                <a:srgbClr val="99CC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</a:endParaRPr>
          </a:p>
          <a:p>
            <a:pPr marL="327881" indent="-327881" defTabSz="340126">
              <a:lnSpc>
                <a:spcPct val="110000"/>
              </a:lnSpc>
              <a:spcBef>
                <a:spcPct val="50000"/>
              </a:spcBef>
              <a:buClr>
                <a:srgbClr val="FF0B0B"/>
              </a:buClr>
              <a:tabLst>
                <a:tab pos="1666614" algn="l"/>
                <a:tab pos="3044800" algn="l"/>
              </a:tabLst>
              <a:defRPr/>
            </a:pPr>
            <a:r>
              <a:rPr lang="en-US" sz="2057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</a:rPr>
              <a:t>➠</a:t>
            </a:r>
            <a:r>
              <a:rPr lang="sv-SE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	Age-inappropriate incontinence</a:t>
            </a:r>
          </a:p>
        </p:txBody>
      </p:sp>
      <p:sp>
        <p:nvSpPr>
          <p:cNvPr id="2401284" name="Rectangle 4"/>
          <p:cNvSpPr>
            <a:spLocks noChangeArrowheads="1"/>
          </p:cNvSpPr>
          <p:nvPr/>
        </p:nvSpPr>
        <p:spPr bwMode="auto">
          <a:xfrm>
            <a:off x="2002971" y="5470072"/>
            <a:ext cx="8235043" cy="988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80553" tIns="40276" rIns="80553" bIns="40276">
            <a:spAutoFit/>
          </a:bodyPr>
          <a:lstStyle/>
          <a:p>
            <a:pPr marL="327881" indent="-327881" defTabSz="340126">
              <a:tabLst>
                <a:tab pos="1666614" algn="l"/>
                <a:tab pos="3044800" algn="l"/>
              </a:tabLst>
              <a:defRPr/>
            </a:pPr>
            <a:endParaRPr lang="sv-SE" sz="2057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327881" indent="-327881" defTabSz="340126">
              <a:lnSpc>
                <a:spcPct val="110000"/>
              </a:lnSpc>
              <a:spcBef>
                <a:spcPct val="50000"/>
              </a:spcBef>
              <a:tabLst>
                <a:tab pos="1666614" algn="l"/>
                <a:tab pos="3044800" algn="l"/>
              </a:tabLst>
              <a:defRPr/>
            </a:pPr>
            <a:r>
              <a:rPr lang="sv-SE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	</a:t>
            </a:r>
            <a:r>
              <a:rPr lang="sv-SE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2 major or one major and 2 minor criteria for diagnosis</a:t>
            </a:r>
          </a:p>
        </p:txBody>
      </p:sp>
      <p:pic>
        <p:nvPicPr>
          <p:cNvPr id="45062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9575" y="1073604"/>
            <a:ext cx="2088696" cy="15838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sp>
        <p:nvSpPr>
          <p:cNvPr id="45063" name="Text Box 6"/>
          <p:cNvSpPr txBox="1">
            <a:spLocks noChangeArrowheads="1"/>
          </p:cNvSpPr>
          <p:nvPr/>
        </p:nvSpPr>
        <p:spPr bwMode="auto">
          <a:xfrm>
            <a:off x="4769304" y="6540954"/>
            <a:ext cx="4603296" cy="3164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104480" tIns="52241" rIns="104480" bIns="52241">
            <a:spAutoFit/>
          </a:bodyPr>
          <a:lstStyle>
            <a:lvl1pPr defTabSz="1217613">
              <a:defRPr sz="2000">
                <a:solidFill>
                  <a:srgbClr val="FF2626"/>
                </a:solidFill>
                <a:latin typeface="Dixieland" pitchFamily="34" charset="2"/>
              </a:defRPr>
            </a:lvl1pPr>
            <a:lvl2pPr marL="742950" indent="-285750" defTabSz="1217613">
              <a:defRPr sz="2000">
                <a:solidFill>
                  <a:srgbClr val="FF2626"/>
                </a:solidFill>
                <a:latin typeface="Dixieland" pitchFamily="34" charset="2"/>
              </a:defRPr>
            </a:lvl2pPr>
            <a:lvl3pPr marL="1143000" indent="-228600" defTabSz="1217613">
              <a:defRPr sz="2000">
                <a:solidFill>
                  <a:srgbClr val="FF2626"/>
                </a:solidFill>
                <a:latin typeface="Dixieland" pitchFamily="34" charset="2"/>
              </a:defRPr>
            </a:lvl3pPr>
            <a:lvl4pPr marL="1600200" indent="-228600" defTabSz="1217613">
              <a:defRPr sz="2000">
                <a:solidFill>
                  <a:srgbClr val="FF2626"/>
                </a:solidFill>
                <a:latin typeface="Dixieland" pitchFamily="34" charset="2"/>
              </a:defRPr>
            </a:lvl4pPr>
            <a:lvl5pPr marL="2057400" indent="-228600" defTabSz="1217613">
              <a:defRPr sz="2000">
                <a:solidFill>
                  <a:srgbClr val="FF2626"/>
                </a:solidFill>
                <a:latin typeface="Dixieland" pitchFamily="34" charset="2"/>
              </a:defRPr>
            </a:lvl5pPr>
            <a:lvl6pPr marL="2514600" indent="-228600" defTabSz="1217613" eaLnBrk="0" fontAlgn="base" hangingPunct="0">
              <a:lnSpc>
                <a:spcPct val="60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FF2626"/>
                </a:solidFill>
                <a:latin typeface="Dixieland" pitchFamily="34" charset="2"/>
              </a:defRPr>
            </a:lvl6pPr>
            <a:lvl7pPr marL="2971800" indent="-228600" defTabSz="1217613" eaLnBrk="0" fontAlgn="base" hangingPunct="0">
              <a:lnSpc>
                <a:spcPct val="60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FF2626"/>
                </a:solidFill>
                <a:latin typeface="Dixieland" pitchFamily="34" charset="2"/>
              </a:defRPr>
            </a:lvl7pPr>
            <a:lvl8pPr marL="3429000" indent="-228600" defTabSz="1217613" eaLnBrk="0" fontAlgn="base" hangingPunct="0">
              <a:lnSpc>
                <a:spcPct val="60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FF2626"/>
                </a:solidFill>
                <a:latin typeface="Dixieland" pitchFamily="34" charset="2"/>
              </a:defRPr>
            </a:lvl8pPr>
            <a:lvl9pPr marL="3886200" indent="-228600" defTabSz="1217613" eaLnBrk="0" fontAlgn="base" hangingPunct="0">
              <a:lnSpc>
                <a:spcPct val="60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FF2626"/>
                </a:solidFill>
                <a:latin typeface="Dixieland" pitchFamily="34" charset="2"/>
              </a:defRPr>
            </a:lvl9pPr>
          </a:lstStyle>
          <a:p>
            <a:pPr>
              <a:lnSpc>
                <a:spcPct val="100000"/>
              </a:lnSpc>
              <a:spcBef>
                <a:spcPct val="50000"/>
              </a:spcBef>
            </a:pPr>
            <a:r>
              <a:rPr lang="sv-SE" altLang="en-US" sz="1371">
                <a:solidFill>
                  <a:srgbClr val="FFFF33"/>
                </a:solidFill>
                <a:latin typeface="Arial" panose="020B0604020202020204" pitchFamily="34" charset="0"/>
              </a:rPr>
              <a:t>Muir A et al. </a:t>
            </a:r>
            <a:r>
              <a:rPr lang="en-US" altLang="en-US" sz="1371">
                <a:solidFill>
                  <a:srgbClr val="FFFF33"/>
                </a:solidFill>
                <a:latin typeface="Arial" panose="020B0604020202020204" pitchFamily="34" charset="0"/>
              </a:rPr>
              <a:t>Diabetes Care 2004</a:t>
            </a:r>
            <a:r>
              <a:rPr lang="sv-SE" altLang="en-US" sz="1371">
                <a:solidFill>
                  <a:srgbClr val="FFFF33"/>
                </a:solidFill>
                <a:latin typeface="Arial" panose="020B0604020202020204" pitchFamily="34" charset="0"/>
              </a:rPr>
              <a:t>;</a:t>
            </a:r>
            <a:r>
              <a:rPr lang="en-US" altLang="en-US" sz="1371">
                <a:solidFill>
                  <a:srgbClr val="FFFF33"/>
                </a:solidFill>
                <a:latin typeface="Arial" panose="020B0604020202020204" pitchFamily="34" charset="0"/>
              </a:rPr>
              <a:t>27:1541–46</a:t>
            </a:r>
            <a:r>
              <a:rPr lang="sv-SE" altLang="en-US" sz="1371">
                <a:solidFill>
                  <a:srgbClr val="FFFF33"/>
                </a:solidFill>
                <a:latin typeface="Arial" panose="020B0604020202020204" pitchFamily="34" charset="0"/>
              </a:rPr>
              <a:t>.</a:t>
            </a:r>
            <a:r>
              <a:rPr lang="en-US" altLang="en-US" sz="1371">
                <a:solidFill>
                  <a:srgbClr val="FFFF33"/>
                </a:solidFill>
                <a:latin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58747895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01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01284" grpId="0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333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095500" y="140154"/>
            <a:ext cx="7981950" cy="451757"/>
          </a:xfrm>
          <a:ln w="12700">
            <a:miter lim="800000"/>
            <a:headEnd type="none" w="sm" len="sm"/>
            <a:tailEnd type="none" w="sm" len="sm"/>
          </a:ln>
        </p:spPr>
        <p:txBody>
          <a:bodyPr vert="horz" wrap="square" lIns="79997" tIns="39999" rIns="79997" bIns="39999" numCol="1" rtlCol="0" anchor="t" compatLnSpc="1">
            <a:prstTxWarp prst="textNoShape">
              <a:avLst/>
            </a:prstTxWarp>
            <a:normAutofit/>
          </a:bodyPr>
          <a:lstStyle/>
          <a:p>
            <a:pPr>
              <a:defRPr/>
            </a:pPr>
            <a:r>
              <a:rPr lang="sv-SE" sz="240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Diagnosing cerebral edema</a:t>
            </a:r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53040">
              <a:defRPr/>
            </a:pPr>
            <a:r>
              <a:rPr lang="sv-SE" dirty="0">
                <a:latin typeface="Arial" pitchFamily="34" charset="0"/>
              </a:rPr>
              <a:t>R Hanas 2009 </a:t>
            </a:r>
          </a:p>
        </p:txBody>
      </p:sp>
      <p:sp>
        <p:nvSpPr>
          <p:cNvPr id="2403331" name="Rectangle 3"/>
          <p:cNvSpPr>
            <a:spLocks noChangeArrowheads="1"/>
          </p:cNvSpPr>
          <p:nvPr/>
        </p:nvSpPr>
        <p:spPr bwMode="auto">
          <a:xfrm>
            <a:off x="2002972" y="555172"/>
            <a:ext cx="8406493" cy="39434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80553" tIns="40276" rIns="80553" bIns="40276">
            <a:spAutoFit/>
          </a:bodyPr>
          <a:lstStyle/>
          <a:p>
            <a:pPr marL="327881" indent="-327881" defTabSz="340126">
              <a:tabLst>
                <a:tab pos="1666614" algn="l"/>
                <a:tab pos="3044800" algn="l"/>
              </a:tabLst>
              <a:defRPr/>
            </a:pPr>
            <a:endParaRPr lang="sv-SE" sz="2057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327881" indent="-327881" defTabSz="340126">
              <a:lnSpc>
                <a:spcPct val="110000"/>
              </a:lnSpc>
              <a:spcBef>
                <a:spcPct val="50000"/>
              </a:spcBef>
              <a:tabLst>
                <a:tab pos="1666614" algn="l"/>
                <a:tab pos="3044800" algn="l"/>
              </a:tabLst>
              <a:defRPr/>
            </a:pPr>
            <a:r>
              <a:rPr lang="sv-SE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	</a:t>
            </a:r>
            <a:r>
              <a:rPr lang="sv-SE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Minor criteria</a:t>
            </a:r>
            <a:endParaRPr lang="sv-SE" sz="2400" dirty="0">
              <a:solidFill>
                <a:srgbClr val="FFFF33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</a:endParaRPr>
          </a:p>
          <a:p>
            <a:pPr marL="327881" indent="-327881" defTabSz="340126">
              <a:lnSpc>
                <a:spcPct val="110000"/>
              </a:lnSpc>
              <a:spcBef>
                <a:spcPct val="50000"/>
              </a:spcBef>
              <a:buClr>
                <a:srgbClr val="FF0B0B"/>
              </a:buClr>
              <a:tabLst>
                <a:tab pos="1666614" algn="l"/>
                <a:tab pos="3044800" algn="l"/>
              </a:tabLst>
              <a:defRPr/>
            </a:pPr>
            <a:r>
              <a:rPr lang="en-US" sz="2057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</a:rPr>
              <a:t>➠</a:t>
            </a:r>
            <a:r>
              <a:rPr lang="sv-SE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	Vomiting</a:t>
            </a:r>
          </a:p>
          <a:p>
            <a:pPr marL="327881" indent="-327881" defTabSz="340126">
              <a:lnSpc>
                <a:spcPct val="110000"/>
              </a:lnSpc>
              <a:spcBef>
                <a:spcPct val="50000"/>
              </a:spcBef>
              <a:buClr>
                <a:srgbClr val="FF0B0B"/>
              </a:buClr>
              <a:tabLst>
                <a:tab pos="1666614" algn="l"/>
                <a:tab pos="3044800" algn="l"/>
              </a:tabLst>
              <a:defRPr/>
            </a:pPr>
            <a:r>
              <a:rPr lang="en-US" sz="2057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</a:rPr>
              <a:t>➠</a:t>
            </a:r>
            <a:r>
              <a:rPr lang="sv-SE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	Headache – </a:t>
            </a:r>
            <a:r>
              <a:rPr lang="sv-SE" sz="2400" dirty="0">
                <a:solidFill>
                  <a:srgbClr val="99C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10/44 at 2-12 hours before event </a:t>
            </a:r>
            <a:r>
              <a:rPr lang="sv-SE" sz="1371" dirty="0">
                <a:solidFill>
                  <a:srgbClr val="99C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Edge J. ISPAD 2004</a:t>
            </a:r>
          </a:p>
          <a:p>
            <a:pPr marL="327881" indent="-327881" defTabSz="340126">
              <a:lnSpc>
                <a:spcPct val="110000"/>
              </a:lnSpc>
              <a:spcBef>
                <a:spcPct val="50000"/>
              </a:spcBef>
              <a:buClr>
                <a:srgbClr val="FF0B0B"/>
              </a:buClr>
              <a:tabLst>
                <a:tab pos="1666614" algn="l"/>
                <a:tab pos="3044800" algn="l"/>
              </a:tabLst>
              <a:defRPr/>
            </a:pPr>
            <a:r>
              <a:rPr lang="en-US" sz="2057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</a:rPr>
              <a:t>➠</a:t>
            </a:r>
            <a:r>
              <a:rPr lang="sv-SE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	Lethargy or being not easily aroused from sleep</a:t>
            </a:r>
          </a:p>
          <a:p>
            <a:pPr marL="327881" indent="-327881" defTabSz="340126">
              <a:lnSpc>
                <a:spcPct val="110000"/>
              </a:lnSpc>
              <a:spcBef>
                <a:spcPct val="50000"/>
              </a:spcBef>
              <a:buClr>
                <a:srgbClr val="FF0B0B"/>
              </a:buClr>
              <a:tabLst>
                <a:tab pos="1666614" algn="l"/>
                <a:tab pos="3044800" algn="l"/>
              </a:tabLst>
              <a:defRPr/>
            </a:pPr>
            <a:r>
              <a:rPr lang="en-US" sz="2057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</a:rPr>
              <a:t>➠</a:t>
            </a:r>
            <a:r>
              <a:rPr lang="sv-SE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	Diastolic blood pressure &gt;90 mmHg</a:t>
            </a:r>
          </a:p>
          <a:p>
            <a:pPr marL="327881" indent="-327881" defTabSz="340126">
              <a:lnSpc>
                <a:spcPct val="110000"/>
              </a:lnSpc>
              <a:spcBef>
                <a:spcPct val="50000"/>
              </a:spcBef>
              <a:buClr>
                <a:srgbClr val="FF0B0B"/>
              </a:buClr>
              <a:tabLst>
                <a:tab pos="1666614" algn="l"/>
                <a:tab pos="3044800" algn="l"/>
              </a:tabLst>
              <a:defRPr/>
            </a:pPr>
            <a:r>
              <a:rPr lang="en-US" sz="2057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</a:rPr>
              <a:t>➠</a:t>
            </a:r>
            <a:r>
              <a:rPr lang="sv-SE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	Age &lt;5 years</a:t>
            </a:r>
          </a:p>
        </p:txBody>
      </p:sp>
      <p:sp>
        <p:nvSpPr>
          <p:cNvPr id="2403332" name="Rectangle 4"/>
          <p:cNvSpPr>
            <a:spLocks noChangeArrowheads="1"/>
          </p:cNvSpPr>
          <p:nvPr/>
        </p:nvSpPr>
        <p:spPr bwMode="auto">
          <a:xfrm>
            <a:off x="2002971" y="4079422"/>
            <a:ext cx="8235043" cy="988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80553" tIns="40276" rIns="80553" bIns="40276">
            <a:spAutoFit/>
          </a:bodyPr>
          <a:lstStyle/>
          <a:p>
            <a:pPr marL="327881" indent="-327881" defTabSz="340126">
              <a:tabLst>
                <a:tab pos="1666614" algn="l"/>
                <a:tab pos="3044800" algn="l"/>
              </a:tabLst>
              <a:defRPr/>
            </a:pPr>
            <a:endParaRPr lang="sv-SE" sz="2057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327881" indent="-327881" defTabSz="340126">
              <a:lnSpc>
                <a:spcPct val="110000"/>
              </a:lnSpc>
              <a:spcBef>
                <a:spcPct val="50000"/>
              </a:spcBef>
              <a:tabLst>
                <a:tab pos="1666614" algn="l"/>
                <a:tab pos="3044800" algn="l"/>
              </a:tabLst>
              <a:defRPr/>
            </a:pPr>
            <a:r>
              <a:rPr lang="sv-SE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	</a:t>
            </a:r>
            <a:r>
              <a:rPr lang="sv-SE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2 major or one major and 2 minor criteria for diagnosis</a:t>
            </a:r>
          </a:p>
        </p:txBody>
      </p:sp>
      <p:sp>
        <p:nvSpPr>
          <p:cNvPr id="46086" name="Text Box 5"/>
          <p:cNvSpPr txBox="1">
            <a:spLocks noChangeArrowheads="1"/>
          </p:cNvSpPr>
          <p:nvPr/>
        </p:nvSpPr>
        <p:spPr bwMode="auto">
          <a:xfrm>
            <a:off x="4769304" y="6576332"/>
            <a:ext cx="4603296" cy="3164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104480" tIns="52241" rIns="104480" bIns="52241">
            <a:spAutoFit/>
          </a:bodyPr>
          <a:lstStyle>
            <a:lvl1pPr defTabSz="1217613">
              <a:defRPr sz="2000">
                <a:solidFill>
                  <a:srgbClr val="FF2626"/>
                </a:solidFill>
                <a:latin typeface="Dixieland" pitchFamily="34" charset="2"/>
              </a:defRPr>
            </a:lvl1pPr>
            <a:lvl2pPr marL="742950" indent="-285750" defTabSz="1217613">
              <a:defRPr sz="2000">
                <a:solidFill>
                  <a:srgbClr val="FF2626"/>
                </a:solidFill>
                <a:latin typeface="Dixieland" pitchFamily="34" charset="2"/>
              </a:defRPr>
            </a:lvl2pPr>
            <a:lvl3pPr marL="1143000" indent="-228600" defTabSz="1217613">
              <a:defRPr sz="2000">
                <a:solidFill>
                  <a:srgbClr val="FF2626"/>
                </a:solidFill>
                <a:latin typeface="Dixieland" pitchFamily="34" charset="2"/>
              </a:defRPr>
            </a:lvl3pPr>
            <a:lvl4pPr marL="1600200" indent="-228600" defTabSz="1217613">
              <a:defRPr sz="2000">
                <a:solidFill>
                  <a:srgbClr val="FF2626"/>
                </a:solidFill>
                <a:latin typeface="Dixieland" pitchFamily="34" charset="2"/>
              </a:defRPr>
            </a:lvl4pPr>
            <a:lvl5pPr marL="2057400" indent="-228600" defTabSz="1217613">
              <a:defRPr sz="2000">
                <a:solidFill>
                  <a:srgbClr val="FF2626"/>
                </a:solidFill>
                <a:latin typeface="Dixieland" pitchFamily="34" charset="2"/>
              </a:defRPr>
            </a:lvl5pPr>
            <a:lvl6pPr marL="2514600" indent="-228600" defTabSz="1217613" eaLnBrk="0" fontAlgn="base" hangingPunct="0">
              <a:lnSpc>
                <a:spcPct val="60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FF2626"/>
                </a:solidFill>
                <a:latin typeface="Dixieland" pitchFamily="34" charset="2"/>
              </a:defRPr>
            </a:lvl6pPr>
            <a:lvl7pPr marL="2971800" indent="-228600" defTabSz="1217613" eaLnBrk="0" fontAlgn="base" hangingPunct="0">
              <a:lnSpc>
                <a:spcPct val="60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FF2626"/>
                </a:solidFill>
                <a:latin typeface="Dixieland" pitchFamily="34" charset="2"/>
              </a:defRPr>
            </a:lvl7pPr>
            <a:lvl8pPr marL="3429000" indent="-228600" defTabSz="1217613" eaLnBrk="0" fontAlgn="base" hangingPunct="0">
              <a:lnSpc>
                <a:spcPct val="60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FF2626"/>
                </a:solidFill>
                <a:latin typeface="Dixieland" pitchFamily="34" charset="2"/>
              </a:defRPr>
            </a:lvl8pPr>
            <a:lvl9pPr marL="3886200" indent="-228600" defTabSz="1217613" eaLnBrk="0" fontAlgn="base" hangingPunct="0">
              <a:lnSpc>
                <a:spcPct val="60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FF2626"/>
                </a:solidFill>
                <a:latin typeface="Dixieland" pitchFamily="34" charset="2"/>
              </a:defRPr>
            </a:lvl9pPr>
          </a:lstStyle>
          <a:p>
            <a:pPr>
              <a:lnSpc>
                <a:spcPct val="100000"/>
              </a:lnSpc>
              <a:spcBef>
                <a:spcPct val="50000"/>
              </a:spcBef>
            </a:pPr>
            <a:r>
              <a:rPr lang="sv-SE" altLang="en-US" sz="1371">
                <a:solidFill>
                  <a:srgbClr val="FFFF33"/>
                </a:solidFill>
                <a:latin typeface="Arial" panose="020B0604020202020204" pitchFamily="34" charset="0"/>
              </a:rPr>
              <a:t>Muir A et al. </a:t>
            </a:r>
            <a:r>
              <a:rPr lang="en-US" altLang="en-US" sz="1371">
                <a:solidFill>
                  <a:srgbClr val="FFFF33"/>
                </a:solidFill>
                <a:latin typeface="Arial" panose="020B0604020202020204" pitchFamily="34" charset="0"/>
              </a:rPr>
              <a:t>Diabetes Care 2004</a:t>
            </a:r>
            <a:r>
              <a:rPr lang="sv-SE" altLang="en-US" sz="1371">
                <a:solidFill>
                  <a:srgbClr val="FFFF33"/>
                </a:solidFill>
                <a:latin typeface="Arial" panose="020B0604020202020204" pitchFamily="34" charset="0"/>
              </a:rPr>
              <a:t>;</a:t>
            </a:r>
            <a:r>
              <a:rPr lang="en-US" altLang="en-US" sz="1371">
                <a:solidFill>
                  <a:srgbClr val="FFFF33"/>
                </a:solidFill>
                <a:latin typeface="Arial" panose="020B0604020202020204" pitchFamily="34" charset="0"/>
              </a:rPr>
              <a:t>27:1541–46</a:t>
            </a:r>
            <a:r>
              <a:rPr lang="sv-SE" altLang="en-US" sz="1371">
                <a:solidFill>
                  <a:srgbClr val="FFFF33"/>
                </a:solidFill>
                <a:latin typeface="Arial" panose="020B0604020202020204" pitchFamily="34" charset="0"/>
              </a:rPr>
              <a:t>.</a:t>
            </a:r>
            <a:r>
              <a:rPr lang="en-US" altLang="en-US" sz="1371">
                <a:solidFill>
                  <a:srgbClr val="FFFF33"/>
                </a:solidFill>
                <a:latin typeface="Arial" panose="020B0604020202020204" pitchFamily="34" charset="0"/>
              </a:rPr>
              <a:t> </a:t>
            </a:r>
          </a:p>
        </p:txBody>
      </p:sp>
      <p:sp>
        <p:nvSpPr>
          <p:cNvPr id="2403334" name="Rectangle 6"/>
          <p:cNvSpPr>
            <a:spLocks noChangeArrowheads="1"/>
          </p:cNvSpPr>
          <p:nvPr/>
        </p:nvSpPr>
        <p:spPr bwMode="auto">
          <a:xfrm>
            <a:off x="2002971" y="4574722"/>
            <a:ext cx="8235043" cy="1395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80553" tIns="40276" rIns="80553" bIns="40276">
            <a:spAutoFit/>
          </a:bodyPr>
          <a:lstStyle/>
          <a:p>
            <a:pPr marL="327881" indent="-327881" defTabSz="340126">
              <a:tabLst>
                <a:tab pos="1666614" algn="l"/>
                <a:tab pos="3044800" algn="l"/>
              </a:tabLst>
              <a:defRPr/>
            </a:pPr>
            <a:endParaRPr lang="sv-SE" sz="2057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327881" indent="-327881" defTabSz="340126">
              <a:lnSpc>
                <a:spcPct val="110000"/>
              </a:lnSpc>
              <a:spcBef>
                <a:spcPct val="50000"/>
              </a:spcBef>
              <a:buClr>
                <a:srgbClr val="FF0B0B"/>
              </a:buClr>
              <a:tabLst>
                <a:tab pos="1666614" algn="l"/>
                <a:tab pos="3044800" algn="l"/>
              </a:tabLst>
              <a:defRPr/>
            </a:pPr>
            <a:r>
              <a:rPr lang="en-US" sz="2057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</a:rPr>
              <a:t>➠</a:t>
            </a:r>
            <a:r>
              <a:rPr lang="sv-SE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	92% sensitivity and 96% specificity for the recognition of CE sufficiently early for intervention.</a:t>
            </a:r>
          </a:p>
        </p:txBody>
      </p:sp>
      <p:sp>
        <p:nvSpPr>
          <p:cNvPr id="2403335" name="Rectangle 7"/>
          <p:cNvSpPr>
            <a:spLocks noChangeArrowheads="1"/>
          </p:cNvSpPr>
          <p:nvPr/>
        </p:nvSpPr>
        <p:spPr bwMode="auto">
          <a:xfrm>
            <a:off x="2002971" y="5517697"/>
            <a:ext cx="8235043" cy="988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80553" tIns="40276" rIns="80553" bIns="40276">
            <a:spAutoFit/>
          </a:bodyPr>
          <a:lstStyle/>
          <a:p>
            <a:pPr marL="327881" indent="-327881" defTabSz="340126">
              <a:tabLst>
                <a:tab pos="1666614" algn="l"/>
                <a:tab pos="3044800" algn="l"/>
              </a:tabLst>
              <a:defRPr/>
            </a:pPr>
            <a:endParaRPr lang="sv-SE" sz="2057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327881" indent="-327881" defTabSz="340126">
              <a:lnSpc>
                <a:spcPct val="110000"/>
              </a:lnSpc>
              <a:spcBef>
                <a:spcPct val="50000"/>
              </a:spcBef>
              <a:tabLst>
                <a:tab pos="1666614" algn="l"/>
                <a:tab pos="3044800" algn="l"/>
              </a:tabLst>
              <a:defRPr/>
            </a:pPr>
            <a:r>
              <a:rPr lang="sv-SE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	</a:t>
            </a:r>
            <a:r>
              <a:rPr lang="sv-SE" sz="2400" dirty="0">
                <a:solidFill>
                  <a:srgbClr val="99C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Headache or fall in HR – mannitol may prevent CE! </a:t>
            </a:r>
            <a:r>
              <a:rPr lang="sv-SE" sz="1371" dirty="0">
                <a:solidFill>
                  <a:srgbClr val="99C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Edge J. </a:t>
            </a:r>
          </a:p>
        </p:txBody>
      </p:sp>
      <p:pic>
        <p:nvPicPr>
          <p:cNvPr id="46089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5851" y="1073604"/>
            <a:ext cx="1412421" cy="1070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6883377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03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03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03334" grpId="0" autoUpdateAnimBg="0"/>
      <p:bldP spid="2403335" grpId="0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43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114550" y="140154"/>
            <a:ext cx="7981950" cy="451757"/>
          </a:xfrm>
          <a:ln w="12700">
            <a:miter lim="800000"/>
            <a:headEnd type="none" w="sm" len="sm"/>
            <a:tailEnd type="none" w="sm" len="sm"/>
          </a:ln>
        </p:spPr>
        <p:txBody>
          <a:bodyPr vert="horz" wrap="square" lIns="79997" tIns="39999" rIns="79997" bIns="39999" numCol="1" rtlCol="0" anchor="t" compatLnSpc="1">
            <a:prstTxWarp prst="textNoShape">
              <a:avLst/>
            </a:prstTxWarp>
            <a:normAutofit/>
          </a:bodyPr>
          <a:lstStyle/>
          <a:p>
            <a:pPr>
              <a:defRPr/>
            </a:pPr>
            <a:r>
              <a:rPr lang="sv-SE" sz="2400">
                <a:solidFill>
                  <a:srgbClr val="FFFF0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Cerebral edema – treatment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53040">
              <a:defRPr/>
            </a:pPr>
            <a:r>
              <a:rPr lang="sv-SE" dirty="0">
                <a:latin typeface="Arial" pitchFamily="34" charset="0"/>
              </a:rPr>
              <a:t>R Hanas 2009 </a:t>
            </a:r>
          </a:p>
        </p:txBody>
      </p:sp>
      <p:sp>
        <p:nvSpPr>
          <p:cNvPr id="2234371" name="Rectangle 3"/>
          <p:cNvSpPr>
            <a:spLocks noChangeArrowheads="1"/>
          </p:cNvSpPr>
          <p:nvPr/>
        </p:nvSpPr>
        <p:spPr bwMode="auto">
          <a:xfrm>
            <a:off x="1952626" y="692604"/>
            <a:ext cx="8218714" cy="3316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60" tIns="46030" rIns="92060" bIns="46030">
            <a:spAutoFit/>
          </a:bodyPr>
          <a:lstStyle/>
          <a:p>
            <a:pPr marL="482978" indent="-482978" defTabSz="379580">
              <a:lnSpc>
                <a:spcPct val="110000"/>
              </a:lnSpc>
              <a:spcBef>
                <a:spcPct val="30000"/>
              </a:spcBef>
              <a:tabLst>
                <a:tab pos="482978" algn="l"/>
                <a:tab pos="952350" algn="l"/>
                <a:tab pos="2285641" algn="l"/>
                <a:tab pos="3618932" algn="l"/>
                <a:tab pos="7809272" algn="l"/>
              </a:tabLst>
              <a:defRPr/>
            </a:pPr>
            <a:endParaRPr lang="sv-SE" sz="1371" dirty="0">
              <a:solidFill>
                <a:srgbClr val="FFFF33"/>
              </a:solidFill>
              <a:latin typeface="Helvetica" pitchFamily="34" charset="0"/>
            </a:endParaRPr>
          </a:p>
          <a:p>
            <a:pPr marL="482978" indent="-482978" defTabSz="379580">
              <a:lnSpc>
                <a:spcPct val="110000"/>
              </a:lnSpc>
              <a:spcBef>
                <a:spcPct val="50000"/>
              </a:spcBef>
              <a:buClr>
                <a:srgbClr val="FF0B0B"/>
              </a:buClr>
              <a:tabLst>
                <a:tab pos="482978" algn="l"/>
                <a:tab pos="952350" algn="l"/>
                <a:tab pos="2285641" algn="l"/>
                <a:tab pos="3618932" algn="l"/>
                <a:tab pos="7809272" algn="l"/>
              </a:tabLst>
              <a:defRPr/>
            </a:pPr>
            <a:r>
              <a:rPr lang="en-US" sz="2057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</a:rPr>
              <a:t>➠</a:t>
            </a:r>
            <a:r>
              <a:rPr lang="en-GB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 	Initiate treatment </a:t>
            </a:r>
            <a:r>
              <a:rPr lang="en-GB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as soon as the condition is suspected</a:t>
            </a:r>
            <a:r>
              <a:rPr lang="en-GB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.</a:t>
            </a:r>
            <a:br>
              <a:rPr lang="en-GB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</a:br>
            <a:r>
              <a:rPr lang="sv-SE" sz="2400" dirty="0">
                <a:solidFill>
                  <a:srgbClr val="47FF2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(before calling doctor if profound symptoms!)</a:t>
            </a:r>
            <a:r>
              <a:rPr lang="sv-SE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 </a:t>
            </a:r>
            <a:r>
              <a:rPr lang="en-GB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</a:t>
            </a:r>
            <a:r>
              <a:rPr lang="sv-SE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</a:t>
            </a:r>
          </a:p>
          <a:p>
            <a:pPr marL="482978" indent="-482978" defTabSz="379580">
              <a:lnSpc>
                <a:spcPct val="110000"/>
              </a:lnSpc>
              <a:spcBef>
                <a:spcPct val="50000"/>
              </a:spcBef>
              <a:buClr>
                <a:srgbClr val="FF0B0B"/>
              </a:buClr>
              <a:tabLst>
                <a:tab pos="482978" algn="l"/>
                <a:tab pos="952350" algn="l"/>
                <a:tab pos="2285641" algn="l"/>
                <a:tab pos="3618932" algn="l"/>
                <a:tab pos="7809272" algn="l"/>
              </a:tabLst>
              <a:defRPr/>
            </a:pPr>
            <a:r>
              <a:rPr lang="en-US" sz="2057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</a:rPr>
              <a:t>➠</a:t>
            </a:r>
            <a:r>
              <a:rPr lang="en-GB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 	Give </a:t>
            </a:r>
            <a:r>
              <a:rPr lang="en-GB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mannitol</a:t>
            </a:r>
            <a:r>
              <a:rPr lang="en-GB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 0.25-1 gram/kg IV</a:t>
            </a:r>
            <a:r>
              <a:rPr lang="en-GB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 over 20 minutes and repeat if there is no initial response in 30 minutes to 2 hours (C,E)</a:t>
            </a:r>
            <a:r>
              <a:rPr lang="en-GB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</a:t>
            </a:r>
            <a:endParaRPr lang="sv-SE" sz="2400" dirty="0">
              <a:solidFill>
                <a:srgbClr val="FFFF33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</a:endParaRPr>
          </a:p>
          <a:p>
            <a:pPr marL="482978" indent="-482978" defTabSz="379580">
              <a:lnSpc>
                <a:spcPct val="110000"/>
              </a:lnSpc>
              <a:spcBef>
                <a:spcPct val="50000"/>
              </a:spcBef>
              <a:buClr>
                <a:srgbClr val="FF0B0B"/>
              </a:buClr>
              <a:tabLst>
                <a:tab pos="482978" algn="l"/>
                <a:tab pos="952350" algn="l"/>
                <a:tab pos="2285641" algn="l"/>
                <a:tab pos="3618932" algn="l"/>
                <a:tab pos="7809272" algn="l"/>
              </a:tabLst>
              <a:defRPr/>
            </a:pPr>
            <a:r>
              <a:rPr lang="en-US" sz="2057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</a:rPr>
              <a:t>➠</a:t>
            </a:r>
            <a:r>
              <a:rPr lang="en-GB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 	Reduce</a:t>
            </a:r>
            <a:r>
              <a:rPr lang="en-GB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 the rate of fluid administration </a:t>
            </a:r>
            <a:r>
              <a:rPr lang="en-GB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by 50%</a:t>
            </a:r>
            <a:r>
              <a:rPr lang="en-GB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.</a:t>
            </a:r>
            <a:r>
              <a:rPr lang="en-GB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</a:t>
            </a:r>
            <a:endParaRPr lang="sv-SE" sz="2400" dirty="0">
              <a:solidFill>
                <a:srgbClr val="FFFF33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</a:endParaRPr>
          </a:p>
        </p:txBody>
      </p:sp>
      <p:sp>
        <p:nvSpPr>
          <p:cNvPr id="2234372" name="Rectangle 4"/>
          <p:cNvSpPr>
            <a:spLocks noChangeArrowheads="1"/>
          </p:cNvSpPr>
          <p:nvPr/>
        </p:nvSpPr>
        <p:spPr bwMode="auto">
          <a:xfrm>
            <a:off x="1952626" y="3596369"/>
            <a:ext cx="8218714" cy="27256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60" tIns="46030" rIns="92060" bIns="46030">
            <a:spAutoFit/>
          </a:bodyPr>
          <a:lstStyle/>
          <a:p>
            <a:pPr marL="482978" indent="-482978" defTabSz="379580">
              <a:lnSpc>
                <a:spcPct val="110000"/>
              </a:lnSpc>
              <a:spcBef>
                <a:spcPct val="30000"/>
              </a:spcBef>
              <a:tabLst>
                <a:tab pos="482978" algn="l"/>
                <a:tab pos="952350" algn="l"/>
                <a:tab pos="2285641" algn="l"/>
                <a:tab pos="3618932" algn="l"/>
                <a:tab pos="7809272" algn="l"/>
              </a:tabLst>
              <a:defRPr/>
            </a:pPr>
            <a:endParaRPr lang="sv-SE" sz="1371" dirty="0">
              <a:solidFill>
                <a:srgbClr val="FFFF33"/>
              </a:solidFill>
              <a:latin typeface="Helvetica" pitchFamily="34" charset="0"/>
            </a:endParaRPr>
          </a:p>
          <a:p>
            <a:pPr marL="482978" indent="-482978" defTabSz="379580">
              <a:lnSpc>
                <a:spcPct val="110000"/>
              </a:lnSpc>
              <a:spcBef>
                <a:spcPct val="50000"/>
              </a:spcBef>
              <a:buClr>
                <a:srgbClr val="FF0B0B"/>
              </a:buClr>
              <a:tabLst>
                <a:tab pos="482978" algn="l"/>
                <a:tab pos="952350" algn="l"/>
                <a:tab pos="2285641" algn="l"/>
                <a:tab pos="3618932" algn="l"/>
                <a:tab pos="7809272" algn="l"/>
              </a:tabLst>
              <a:defRPr/>
            </a:pPr>
            <a:r>
              <a:rPr lang="en-US" sz="2057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</a:rPr>
              <a:t>➠</a:t>
            </a:r>
            <a:r>
              <a:rPr lang="en-GB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 	Hypertonic saline (3%), 5-10 </a:t>
            </a:r>
            <a:r>
              <a:rPr lang="en-GB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mL</a:t>
            </a:r>
            <a:r>
              <a:rPr lang="en-GB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/kg over 30 minutes</a:t>
            </a:r>
            <a:r>
              <a:rPr lang="en-GB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, may be an alternative to </a:t>
            </a:r>
            <a:r>
              <a:rPr lang="en-GB" sz="2400" dirty="0" err="1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mannitol</a:t>
            </a:r>
            <a:r>
              <a:rPr lang="en-GB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, especially if there is no initial response to 1 g/kg </a:t>
            </a:r>
            <a:r>
              <a:rPr lang="en-GB" sz="2400" dirty="0" err="1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mannitol</a:t>
            </a:r>
            <a:r>
              <a:rPr lang="en-GB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 (C). </a:t>
            </a:r>
          </a:p>
          <a:p>
            <a:pPr marL="482978" indent="-482978" defTabSz="379580">
              <a:lnSpc>
                <a:spcPct val="110000"/>
              </a:lnSpc>
              <a:spcBef>
                <a:spcPct val="50000"/>
              </a:spcBef>
              <a:buClr>
                <a:srgbClr val="FF0B0B"/>
              </a:buClr>
              <a:tabLst>
                <a:tab pos="482978" algn="l"/>
                <a:tab pos="952350" algn="l"/>
                <a:tab pos="2285641" algn="l"/>
                <a:tab pos="3618932" algn="l"/>
                <a:tab pos="7809272" algn="l"/>
              </a:tabLst>
              <a:defRPr/>
            </a:pPr>
            <a:r>
              <a:rPr lang="en-US" sz="2057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</a:rPr>
              <a:t>➠</a:t>
            </a:r>
            <a:r>
              <a:rPr lang="en-GB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 	</a:t>
            </a:r>
            <a:r>
              <a:rPr lang="en-GB" sz="2400" dirty="0" err="1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Mannitol</a:t>
            </a:r>
            <a:r>
              <a:rPr lang="en-GB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 or hypertonic saline should be </a:t>
            </a:r>
            <a:r>
              <a:rPr lang="en-GB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available at the bedside</a:t>
            </a:r>
            <a:r>
              <a:rPr lang="en-GB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 </a:t>
            </a:r>
            <a:endParaRPr lang="en-US" sz="2400" dirty="0">
              <a:solidFill>
                <a:srgbClr val="FFFF33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863869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34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34372" grpId="0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641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114550" y="140154"/>
            <a:ext cx="7981950" cy="451757"/>
          </a:xfrm>
          <a:ln w="12700">
            <a:miter lim="800000"/>
            <a:headEnd type="none" w="sm" len="sm"/>
            <a:tailEnd type="none" w="sm" len="sm"/>
          </a:ln>
        </p:spPr>
        <p:txBody>
          <a:bodyPr vert="horz" wrap="square" lIns="79997" tIns="39999" rIns="79997" bIns="39999" numCol="1" rtlCol="0" anchor="t" compatLnSpc="1">
            <a:prstTxWarp prst="textNoShape">
              <a:avLst/>
            </a:prstTxWarp>
            <a:normAutofit/>
          </a:bodyPr>
          <a:lstStyle/>
          <a:p>
            <a:pPr>
              <a:defRPr/>
            </a:pPr>
            <a:r>
              <a:rPr lang="sv-SE" sz="2400">
                <a:solidFill>
                  <a:srgbClr val="FFFF0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Cerebral edema – treatment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53040">
              <a:defRPr/>
            </a:pPr>
            <a:r>
              <a:rPr lang="sv-SE" dirty="0">
                <a:latin typeface="Arial" pitchFamily="34" charset="0"/>
              </a:rPr>
              <a:t>R Hanas 2009 </a:t>
            </a:r>
          </a:p>
        </p:txBody>
      </p:sp>
      <p:sp>
        <p:nvSpPr>
          <p:cNvPr id="2236419" name="Rectangle 3"/>
          <p:cNvSpPr>
            <a:spLocks noChangeArrowheads="1"/>
          </p:cNvSpPr>
          <p:nvPr/>
        </p:nvSpPr>
        <p:spPr bwMode="auto">
          <a:xfrm>
            <a:off x="1952625" y="692604"/>
            <a:ext cx="8533039" cy="3131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60" tIns="46030" rIns="92060" bIns="46030">
            <a:spAutoFit/>
          </a:bodyPr>
          <a:lstStyle/>
          <a:p>
            <a:pPr marL="482978" indent="-482978" defTabSz="379580">
              <a:lnSpc>
                <a:spcPct val="110000"/>
              </a:lnSpc>
              <a:spcBef>
                <a:spcPct val="30000"/>
              </a:spcBef>
              <a:tabLst>
                <a:tab pos="482978" algn="l"/>
                <a:tab pos="952350" algn="l"/>
                <a:tab pos="2285641" algn="l"/>
                <a:tab pos="3618932" algn="l"/>
                <a:tab pos="7809272" algn="l"/>
              </a:tabLst>
              <a:defRPr/>
            </a:pPr>
            <a:endParaRPr lang="sv-SE" sz="1371" dirty="0">
              <a:solidFill>
                <a:srgbClr val="FFFF33"/>
              </a:solidFill>
              <a:latin typeface="Helvetica" pitchFamily="34" charset="0"/>
            </a:endParaRPr>
          </a:p>
          <a:p>
            <a:pPr marL="482978" indent="-482978" defTabSz="379580">
              <a:lnSpc>
                <a:spcPct val="110000"/>
              </a:lnSpc>
              <a:spcBef>
                <a:spcPct val="50000"/>
              </a:spcBef>
              <a:buClr>
                <a:srgbClr val="FF0B0B"/>
              </a:buClr>
              <a:tabLst>
                <a:tab pos="482978" algn="l"/>
                <a:tab pos="952350" algn="l"/>
                <a:tab pos="2285641" algn="l"/>
                <a:tab pos="3618932" algn="l"/>
                <a:tab pos="7809272" algn="l"/>
              </a:tabLst>
              <a:defRPr/>
            </a:pPr>
            <a:r>
              <a:rPr lang="en-US" sz="2057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</a:rPr>
              <a:t>➠</a:t>
            </a:r>
            <a:r>
              <a:rPr lang="en-GB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 	Elevate the head of the bed</a:t>
            </a:r>
            <a:r>
              <a:rPr lang="en-GB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.</a:t>
            </a:r>
            <a:r>
              <a:rPr lang="en-GB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</a:t>
            </a:r>
            <a:r>
              <a:rPr lang="sv-SE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</a:t>
            </a:r>
          </a:p>
          <a:p>
            <a:pPr marL="482978" indent="-482978" defTabSz="379580">
              <a:lnSpc>
                <a:spcPct val="110000"/>
              </a:lnSpc>
              <a:spcBef>
                <a:spcPct val="50000"/>
              </a:spcBef>
              <a:buClr>
                <a:srgbClr val="FF0B0B"/>
              </a:buClr>
              <a:tabLst>
                <a:tab pos="482978" algn="l"/>
                <a:tab pos="952350" algn="l"/>
                <a:tab pos="2285641" algn="l"/>
                <a:tab pos="3618932" algn="l"/>
                <a:tab pos="7809272" algn="l"/>
              </a:tabLst>
              <a:defRPr/>
            </a:pPr>
            <a:r>
              <a:rPr lang="en-US" sz="2057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</a:rPr>
              <a:t>➠</a:t>
            </a:r>
            <a:r>
              <a:rPr lang="en-GB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 	Intubation may be necessary for the patient with impending respiratory failure</a:t>
            </a:r>
            <a:r>
              <a:rPr lang="en-GB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, but aggressive hyperventilation (to a </a:t>
            </a:r>
            <a:r>
              <a:rPr lang="en-GB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pCO</a:t>
            </a:r>
            <a:r>
              <a:rPr lang="en-GB" sz="2400" baseline="-300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2</a:t>
            </a:r>
            <a:r>
              <a:rPr lang="en-GB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 &lt;22 mm Hg [2.9 </a:t>
            </a:r>
            <a:r>
              <a:rPr lang="en-GB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kPa</a:t>
            </a:r>
            <a:r>
              <a:rPr lang="en-GB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]</a:t>
            </a:r>
            <a:r>
              <a:rPr lang="en-GB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) has been associated with poor outcome and is not recommended (C</a:t>
            </a:r>
            <a:r>
              <a:rPr lang="sv-SE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).</a:t>
            </a:r>
            <a:r>
              <a:rPr lang="en-GB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 </a:t>
            </a:r>
            <a:endParaRPr lang="sv-SE" sz="2400" dirty="0">
              <a:solidFill>
                <a:srgbClr val="FFFF33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  <a:cs typeface="Times New Roman" pitchFamily="18" charset="0"/>
            </a:endParaRPr>
          </a:p>
        </p:txBody>
      </p:sp>
      <p:sp>
        <p:nvSpPr>
          <p:cNvPr id="2236420" name="Rectangle 4"/>
          <p:cNvSpPr>
            <a:spLocks noChangeArrowheads="1"/>
          </p:cNvSpPr>
          <p:nvPr/>
        </p:nvSpPr>
        <p:spPr bwMode="auto">
          <a:xfrm>
            <a:off x="1952625" y="3484790"/>
            <a:ext cx="8533039" cy="2541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60" tIns="46030" rIns="92060" bIns="46030">
            <a:spAutoFit/>
          </a:bodyPr>
          <a:lstStyle/>
          <a:p>
            <a:pPr marL="482978" indent="-482978" defTabSz="379580">
              <a:lnSpc>
                <a:spcPct val="110000"/>
              </a:lnSpc>
              <a:spcBef>
                <a:spcPct val="30000"/>
              </a:spcBef>
              <a:tabLst>
                <a:tab pos="482978" algn="l"/>
                <a:tab pos="952350" algn="l"/>
                <a:tab pos="2285641" algn="l"/>
                <a:tab pos="3618932" algn="l"/>
                <a:tab pos="7809272" algn="l"/>
              </a:tabLst>
              <a:defRPr/>
            </a:pPr>
            <a:endParaRPr lang="sv-SE" sz="1371" dirty="0">
              <a:solidFill>
                <a:srgbClr val="FFFF33"/>
              </a:solidFill>
              <a:latin typeface="Helvetica" pitchFamily="34" charset="0"/>
            </a:endParaRPr>
          </a:p>
          <a:p>
            <a:pPr marL="482978" indent="-482978" defTabSz="379580">
              <a:lnSpc>
                <a:spcPct val="110000"/>
              </a:lnSpc>
              <a:spcBef>
                <a:spcPct val="50000"/>
              </a:spcBef>
              <a:buClr>
                <a:srgbClr val="FF0B0B"/>
              </a:buClr>
              <a:tabLst>
                <a:tab pos="482978" algn="l"/>
                <a:tab pos="952350" algn="l"/>
                <a:tab pos="2285641" algn="l"/>
                <a:tab pos="3618932" algn="l"/>
                <a:tab pos="7809272" algn="l"/>
              </a:tabLst>
              <a:defRPr/>
            </a:pPr>
            <a:r>
              <a:rPr lang="en-US" sz="2057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</a:rPr>
              <a:t>➠</a:t>
            </a:r>
            <a:r>
              <a:rPr lang="en-GB" sz="24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 	</a:t>
            </a:r>
            <a:r>
              <a:rPr lang="en-GB" sz="2400" i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After</a:t>
            </a:r>
            <a:r>
              <a:rPr lang="en-GB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 treatment for cerebral </a:t>
            </a:r>
            <a:r>
              <a:rPr lang="en-GB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edema</a:t>
            </a:r>
            <a:r>
              <a:rPr lang="en-GB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 has been started, a cranial CT scan should be obtained</a:t>
            </a:r>
            <a:r>
              <a:rPr lang="en-GB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 to rule out other possible </a:t>
            </a:r>
            <a:r>
              <a:rPr lang="en-GB" sz="2400" dirty="0" err="1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intracerebral</a:t>
            </a:r>
            <a:r>
              <a:rPr lang="en-GB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 causes of neurologic deterioration (≈10% of cases), especially </a:t>
            </a:r>
            <a:r>
              <a:rPr lang="en-GB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thrombosis or </a:t>
            </a:r>
            <a:r>
              <a:rPr lang="en-GB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hemorrhage</a:t>
            </a:r>
            <a:r>
              <a:rPr lang="en-GB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, which may benefit from specific therapy. </a:t>
            </a:r>
            <a:r>
              <a:rPr lang="en-GB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</a:t>
            </a:r>
            <a:endParaRPr lang="sv-SE" sz="2400" dirty="0">
              <a:solidFill>
                <a:srgbClr val="FFFF33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0923189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36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36420" grpId="0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94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114550" y="140154"/>
            <a:ext cx="7981950" cy="451757"/>
          </a:xfrm>
          <a:ln w="12700">
            <a:miter lim="800000"/>
            <a:headEnd type="none" w="sm" len="sm"/>
            <a:tailEnd type="none" w="sm" len="sm"/>
          </a:ln>
        </p:spPr>
        <p:txBody>
          <a:bodyPr vert="horz" wrap="square" lIns="79997" tIns="39999" rIns="79997" bIns="39999" numCol="1" rtlCol="0" anchor="t" compatLnSpc="1">
            <a:prstTxWarp prst="textNoShape">
              <a:avLst/>
            </a:prstTxWarp>
            <a:normAutofit/>
          </a:bodyPr>
          <a:lstStyle/>
          <a:p>
            <a:pPr>
              <a:defRPr/>
            </a:pPr>
            <a:r>
              <a:rPr lang="sv-SE" sz="2400">
                <a:solidFill>
                  <a:srgbClr val="FFFF0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Preventing DKA (after onset of diabetes)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53040">
              <a:defRPr/>
            </a:pPr>
            <a:r>
              <a:rPr lang="sv-SE" dirty="0">
                <a:latin typeface="Arial" pitchFamily="34" charset="0"/>
              </a:rPr>
              <a:t>R Hanas 2009 </a:t>
            </a:r>
          </a:p>
        </p:txBody>
      </p:sp>
      <p:sp>
        <p:nvSpPr>
          <p:cNvPr id="2409475" name="Rectangle 3"/>
          <p:cNvSpPr>
            <a:spLocks noChangeArrowheads="1"/>
          </p:cNvSpPr>
          <p:nvPr/>
        </p:nvSpPr>
        <p:spPr bwMode="auto">
          <a:xfrm>
            <a:off x="1952626" y="564697"/>
            <a:ext cx="8313964" cy="3131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60" tIns="46030" rIns="92060" bIns="46030">
            <a:spAutoFit/>
          </a:bodyPr>
          <a:lstStyle/>
          <a:p>
            <a:pPr marL="482978" indent="-482978" defTabSz="379580">
              <a:lnSpc>
                <a:spcPct val="110000"/>
              </a:lnSpc>
              <a:spcBef>
                <a:spcPct val="30000"/>
              </a:spcBef>
              <a:tabLst>
                <a:tab pos="482978" algn="l"/>
                <a:tab pos="952350" algn="l"/>
                <a:tab pos="2285641" algn="l"/>
                <a:tab pos="3618932" algn="l"/>
                <a:tab pos="7809272" algn="l"/>
              </a:tabLst>
              <a:defRPr/>
            </a:pPr>
            <a:endParaRPr lang="sv-SE" sz="1371" dirty="0">
              <a:solidFill>
                <a:srgbClr val="FFFF33"/>
              </a:solidFill>
              <a:latin typeface="Arial" pitchFamily="34" charset="0"/>
            </a:endParaRPr>
          </a:p>
          <a:p>
            <a:pPr marL="482978" indent="-482978" defTabSz="379580">
              <a:lnSpc>
                <a:spcPct val="110000"/>
              </a:lnSpc>
              <a:spcBef>
                <a:spcPct val="50000"/>
              </a:spcBef>
              <a:buClr>
                <a:srgbClr val="FF0B0B"/>
              </a:buClr>
              <a:tabLst>
                <a:tab pos="482978" algn="l"/>
                <a:tab pos="952350" algn="l"/>
                <a:tab pos="2285641" algn="l"/>
                <a:tab pos="3618932" algn="l"/>
                <a:tab pos="7809272" algn="l"/>
              </a:tabLst>
              <a:defRPr/>
            </a:pPr>
            <a:r>
              <a:rPr lang="en-US" sz="2057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</a:rPr>
              <a:t>➠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 	Insulin omission, </a:t>
            </a:r>
            <a:r>
              <a:rPr lang="en-US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either inadvertently or deliberately, is the cause in most cases (C)</a:t>
            </a:r>
            <a:r>
              <a:rPr lang="en-GB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.</a:t>
            </a:r>
            <a:r>
              <a:rPr lang="en-GB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</a:t>
            </a:r>
            <a:r>
              <a:rPr lang="sv-SE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</a:t>
            </a:r>
          </a:p>
          <a:p>
            <a:pPr marL="482978" indent="-482978" defTabSz="379580">
              <a:lnSpc>
                <a:spcPct val="110000"/>
              </a:lnSpc>
              <a:spcBef>
                <a:spcPct val="50000"/>
              </a:spcBef>
              <a:buClr>
                <a:srgbClr val="FF0B0B"/>
              </a:buClr>
              <a:tabLst>
                <a:tab pos="482978" algn="l"/>
                <a:tab pos="952350" algn="l"/>
                <a:tab pos="2285641" algn="l"/>
                <a:tab pos="3618932" algn="l"/>
                <a:tab pos="7809272" algn="l"/>
              </a:tabLst>
              <a:defRPr/>
            </a:pPr>
            <a:r>
              <a:rPr lang="en-US" sz="2057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</a:rPr>
              <a:t>➠</a:t>
            </a:r>
            <a:r>
              <a:rPr lang="en-US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 	The most common cause of DKA in 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insulin pump users</a:t>
            </a:r>
            <a:r>
              <a:rPr lang="en-US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 is 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failure to take extra insulin with a pen or syringe</a:t>
            </a:r>
            <a:r>
              <a:rPr lang="en-US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 </a:t>
            </a:r>
            <a:br>
              <a:rPr lang="en-US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</a:br>
            <a:r>
              <a:rPr lang="en-US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when hyperglycemia and </a:t>
            </a:r>
            <a:r>
              <a:rPr lang="en-US" sz="2400" dirty="0" err="1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hyperketonemia</a:t>
            </a:r>
            <a:r>
              <a:rPr lang="en-US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 or </a:t>
            </a:r>
            <a:r>
              <a:rPr lang="en-US" sz="2400" dirty="0" err="1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ketonuria</a:t>
            </a:r>
            <a:r>
              <a:rPr lang="en-US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 occurs (E)</a:t>
            </a:r>
            <a:r>
              <a:rPr lang="en-GB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  </a:t>
            </a:r>
            <a:r>
              <a:rPr lang="en-GB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 </a:t>
            </a:r>
            <a:endParaRPr lang="sv-SE" sz="2400" dirty="0">
              <a:solidFill>
                <a:srgbClr val="FFFF33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</a:endParaRPr>
          </a:p>
        </p:txBody>
      </p:sp>
      <p:sp>
        <p:nvSpPr>
          <p:cNvPr id="2409476" name="Rectangle 4"/>
          <p:cNvSpPr>
            <a:spLocks noChangeArrowheads="1"/>
          </p:cNvSpPr>
          <p:nvPr/>
        </p:nvSpPr>
        <p:spPr bwMode="auto">
          <a:xfrm>
            <a:off x="1952625" y="3298372"/>
            <a:ext cx="8533039" cy="27256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60" tIns="46030" rIns="92060" bIns="46030">
            <a:spAutoFit/>
          </a:bodyPr>
          <a:lstStyle/>
          <a:p>
            <a:pPr marL="482978" indent="-482978" defTabSz="379580">
              <a:lnSpc>
                <a:spcPct val="110000"/>
              </a:lnSpc>
              <a:spcBef>
                <a:spcPct val="30000"/>
              </a:spcBef>
              <a:tabLst>
                <a:tab pos="482978" algn="l"/>
                <a:tab pos="952350" algn="l"/>
                <a:tab pos="2285641" algn="l"/>
                <a:tab pos="3618932" algn="l"/>
                <a:tab pos="7809272" algn="l"/>
              </a:tabLst>
              <a:defRPr/>
            </a:pPr>
            <a:endParaRPr lang="sv-SE" sz="1371" dirty="0">
              <a:solidFill>
                <a:srgbClr val="FFFF33"/>
              </a:solidFill>
              <a:latin typeface="Arial" pitchFamily="34" charset="0"/>
            </a:endParaRPr>
          </a:p>
          <a:p>
            <a:pPr marL="482978" indent="-482978" defTabSz="379580">
              <a:lnSpc>
                <a:spcPct val="110000"/>
              </a:lnSpc>
              <a:spcBef>
                <a:spcPct val="50000"/>
              </a:spcBef>
              <a:buClr>
                <a:srgbClr val="FF0B0B"/>
              </a:buClr>
              <a:tabLst>
                <a:tab pos="482978" algn="l"/>
                <a:tab pos="952350" algn="l"/>
                <a:tab pos="2285641" algn="l"/>
                <a:tab pos="3618932" algn="l"/>
                <a:tab pos="7809272" algn="l"/>
              </a:tabLst>
              <a:defRPr/>
            </a:pPr>
            <a:r>
              <a:rPr lang="en-US" sz="2057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</a:rPr>
              <a:t>➠</a:t>
            </a:r>
            <a:r>
              <a:rPr lang="en-US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 	An </a:t>
            </a:r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intercurrent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 infection is seldom the cause</a:t>
            </a:r>
            <a:r>
              <a:rPr lang="en-US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 when the patient/family is properly educated and has access to a</a:t>
            </a:r>
            <a:r>
              <a:rPr lang="en-US" sz="2400" dirty="0">
                <a:solidFill>
                  <a:srgbClr val="47FF2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 </a:t>
            </a:r>
            <a:r>
              <a:rPr lang="en-US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24-hour telephone helpline (B).</a:t>
            </a:r>
          </a:p>
          <a:p>
            <a:pPr marL="482978" indent="-482978" defTabSz="379580">
              <a:lnSpc>
                <a:spcPct val="110000"/>
              </a:lnSpc>
              <a:spcBef>
                <a:spcPct val="50000"/>
              </a:spcBef>
              <a:buClr>
                <a:srgbClr val="FF0B0B"/>
              </a:buClr>
              <a:tabLst>
                <a:tab pos="482978" algn="l"/>
                <a:tab pos="952350" algn="l"/>
                <a:tab pos="2285641" algn="l"/>
                <a:tab pos="3618932" algn="l"/>
                <a:tab pos="7809272" algn="l"/>
              </a:tabLst>
              <a:defRPr/>
            </a:pPr>
            <a:r>
              <a:rPr lang="en-US" sz="2057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</a:rPr>
              <a:t>➠</a:t>
            </a:r>
            <a:r>
              <a:rPr lang="en-US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 	In countries with a 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high incidence</a:t>
            </a:r>
            <a:r>
              <a:rPr lang="en-US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 of childhood diabetes, the 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frequency of DKA at onset is lower</a:t>
            </a:r>
            <a:r>
              <a:rPr lang="en-US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 (16% in Sweden).</a:t>
            </a:r>
          </a:p>
        </p:txBody>
      </p:sp>
    </p:spTree>
    <p:extLst>
      <p:ext uri="{BB962C8B-B14F-4D97-AF65-F5344CB8AC3E}">
        <p14:creationId xmlns:p14="http://schemas.microsoft.com/office/powerpoint/2010/main" val="1360629682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09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09476" grpId="0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152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114550" y="140154"/>
            <a:ext cx="7981950" cy="451757"/>
          </a:xfrm>
          <a:ln w="12700">
            <a:miter lim="800000"/>
            <a:headEnd type="none" w="sm" len="sm"/>
            <a:tailEnd type="none" w="sm" len="sm"/>
          </a:ln>
        </p:spPr>
        <p:txBody>
          <a:bodyPr vert="horz" wrap="square" lIns="79997" tIns="39999" rIns="79997" bIns="39999" numCol="1" rtlCol="0" anchor="t" compatLnSpc="1">
            <a:prstTxWarp prst="textNoShape">
              <a:avLst/>
            </a:prstTxWarp>
            <a:normAutofit/>
          </a:bodyPr>
          <a:lstStyle/>
          <a:p>
            <a:pPr>
              <a:defRPr/>
            </a:pPr>
            <a:r>
              <a:rPr lang="sv-SE" sz="2400">
                <a:solidFill>
                  <a:srgbClr val="FFFF0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Preventing DKA - measuring ketones</a:t>
            </a:r>
          </a:p>
        </p:txBody>
      </p:sp>
      <p:sp>
        <p:nvSpPr>
          <p:cNvPr id="1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53040">
              <a:defRPr/>
            </a:pPr>
            <a:r>
              <a:rPr lang="sv-SE" dirty="0">
                <a:latin typeface="Arial" pitchFamily="34" charset="0"/>
              </a:rPr>
              <a:t>R Hanas 2009 </a:t>
            </a:r>
          </a:p>
        </p:txBody>
      </p:sp>
      <p:sp>
        <p:nvSpPr>
          <p:cNvPr id="2411523" name="Rectangle 3"/>
          <p:cNvSpPr>
            <a:spLocks noChangeArrowheads="1"/>
          </p:cNvSpPr>
          <p:nvPr/>
        </p:nvSpPr>
        <p:spPr bwMode="auto">
          <a:xfrm>
            <a:off x="1952625" y="564697"/>
            <a:ext cx="8533039" cy="2134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60" tIns="46030" rIns="92060" bIns="46030">
            <a:spAutoFit/>
          </a:bodyPr>
          <a:lstStyle/>
          <a:p>
            <a:pPr marL="482978" indent="-482978" defTabSz="379580">
              <a:lnSpc>
                <a:spcPct val="110000"/>
              </a:lnSpc>
              <a:spcBef>
                <a:spcPct val="30000"/>
              </a:spcBef>
              <a:tabLst>
                <a:tab pos="482978" algn="l"/>
                <a:tab pos="952350" algn="l"/>
                <a:tab pos="2285641" algn="l"/>
                <a:tab pos="3618932" algn="l"/>
                <a:tab pos="7809272" algn="l"/>
              </a:tabLst>
              <a:defRPr/>
            </a:pPr>
            <a:endParaRPr lang="sv-SE" sz="1371" dirty="0">
              <a:solidFill>
                <a:srgbClr val="FFFF33"/>
              </a:solidFill>
              <a:latin typeface="Arial" pitchFamily="34" charset="0"/>
            </a:endParaRPr>
          </a:p>
          <a:p>
            <a:pPr marL="482978" indent="-482978" defTabSz="379580">
              <a:lnSpc>
                <a:spcPct val="110000"/>
              </a:lnSpc>
              <a:spcBef>
                <a:spcPct val="50000"/>
              </a:spcBef>
              <a:buClr>
                <a:srgbClr val="FF0B0B"/>
              </a:buClr>
              <a:tabLst>
                <a:tab pos="482978" algn="l"/>
                <a:tab pos="952350" algn="l"/>
                <a:tab pos="2285641" algn="l"/>
                <a:tab pos="3618932" algn="l"/>
                <a:tab pos="7809272" algn="l"/>
              </a:tabLst>
              <a:defRPr/>
            </a:pPr>
            <a:r>
              <a:rPr lang="en-US" sz="2057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</a:rPr>
              <a:t>➠</a:t>
            </a:r>
            <a:r>
              <a:rPr lang="en-US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 	Blood ß-</a:t>
            </a:r>
            <a:r>
              <a:rPr lang="en-US" sz="2400" dirty="0" err="1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hydroxybutyrate</a:t>
            </a:r>
            <a:r>
              <a:rPr lang="en-US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 (BOHB) concentrations may be increased to levels consistent with 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DKA when a urine </a:t>
            </a:r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ketone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 test is negative</a:t>
            </a:r>
            <a:r>
              <a:rPr lang="en-US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 or shows only trace or small </a:t>
            </a:r>
            <a:r>
              <a:rPr lang="en-US" sz="2400" dirty="0" err="1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ketonuria</a:t>
            </a:r>
            <a:r>
              <a:rPr lang="en-US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 (C).</a:t>
            </a:r>
          </a:p>
        </p:txBody>
      </p:sp>
      <p:sp>
        <p:nvSpPr>
          <p:cNvPr id="2411524" name="Rectangle 4"/>
          <p:cNvSpPr>
            <a:spLocks noChangeArrowheads="1"/>
          </p:cNvSpPr>
          <p:nvPr/>
        </p:nvSpPr>
        <p:spPr bwMode="auto">
          <a:xfrm>
            <a:off x="1952626" y="2288722"/>
            <a:ext cx="8313964" cy="41186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60" tIns="46030" rIns="92060" bIns="46030">
            <a:spAutoFit/>
          </a:bodyPr>
          <a:lstStyle/>
          <a:p>
            <a:pPr marL="482978" indent="-482978" defTabSz="379580">
              <a:lnSpc>
                <a:spcPct val="110000"/>
              </a:lnSpc>
              <a:spcBef>
                <a:spcPct val="30000"/>
              </a:spcBef>
              <a:tabLst>
                <a:tab pos="482978" algn="l"/>
                <a:tab pos="952350" algn="l"/>
                <a:tab pos="2285641" algn="l"/>
                <a:tab pos="3618932" algn="l"/>
                <a:tab pos="7809272" algn="l"/>
              </a:tabLst>
              <a:defRPr/>
            </a:pPr>
            <a:endParaRPr lang="sv-SE" sz="2400" dirty="0">
              <a:solidFill>
                <a:srgbClr val="FFFF33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</a:endParaRPr>
          </a:p>
          <a:p>
            <a:pPr marL="482978" indent="-482978" defTabSz="379580">
              <a:lnSpc>
                <a:spcPct val="110000"/>
              </a:lnSpc>
              <a:spcBef>
                <a:spcPct val="50000"/>
              </a:spcBef>
              <a:buClr>
                <a:srgbClr val="FF0B0B"/>
              </a:buClr>
              <a:tabLst>
                <a:tab pos="482978" algn="l"/>
                <a:tab pos="952350" algn="l"/>
                <a:tab pos="2285641" algn="l"/>
                <a:tab pos="3618932" algn="l"/>
                <a:tab pos="7809272" algn="l"/>
              </a:tabLst>
              <a:defRPr/>
            </a:pPr>
            <a:r>
              <a:rPr lang="en-US" sz="2057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</a:rPr>
              <a:t>➠</a:t>
            </a:r>
            <a:r>
              <a:rPr lang="en-US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 	Home measurement of 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BOHB decreases </a:t>
            </a:r>
            <a:b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</a:b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diabetes-related hospital visits</a:t>
            </a:r>
            <a:r>
              <a:rPr lang="en-US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 when </a:t>
            </a:r>
            <a:br>
              <a:rPr lang="en-US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</a:br>
            <a:r>
              <a:rPr lang="en-US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compared to urine </a:t>
            </a:r>
            <a:r>
              <a:rPr lang="en-US" sz="2400" dirty="0" err="1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ketone</a:t>
            </a:r>
            <a:r>
              <a:rPr lang="en-US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 testing (B). </a:t>
            </a:r>
          </a:p>
          <a:p>
            <a:pPr marL="482978" indent="-482978" defTabSz="379580">
              <a:lnSpc>
                <a:spcPct val="110000"/>
              </a:lnSpc>
              <a:spcBef>
                <a:spcPct val="50000"/>
              </a:spcBef>
              <a:buClr>
                <a:srgbClr val="FF0B0B"/>
              </a:buClr>
              <a:tabLst>
                <a:tab pos="482978" algn="l"/>
                <a:tab pos="952350" algn="l"/>
                <a:tab pos="2285641" algn="l"/>
                <a:tab pos="3618932" algn="l"/>
                <a:tab pos="7809272" algn="l"/>
              </a:tabLst>
              <a:defRPr/>
            </a:pPr>
            <a:r>
              <a:rPr lang="en-US" sz="2057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</a:rPr>
              <a:t>➠</a:t>
            </a:r>
            <a:r>
              <a:rPr lang="en-US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 	Blood 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BOHB measurements</a:t>
            </a:r>
            <a:r>
              <a:rPr lang="en-US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 may be </a:t>
            </a:r>
            <a:br>
              <a:rPr lang="en-US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</a:br>
            <a:r>
              <a:rPr lang="en-US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especially valuable to prevent DKA in </a:t>
            </a:r>
            <a:br>
              <a:rPr lang="en-US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</a:br>
            <a:r>
              <a:rPr lang="en-US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patients who 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use a pump</a:t>
            </a:r>
            <a:r>
              <a:rPr lang="en-US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 because </a:t>
            </a:r>
            <a:br>
              <a:rPr lang="en-US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</a:b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interrupted insulin delivery rapidly </a:t>
            </a:r>
            <a:b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</a:b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leads to ketosis.</a:t>
            </a:r>
            <a:r>
              <a:rPr lang="en-US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 </a:t>
            </a:r>
            <a:r>
              <a:rPr lang="en-GB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 </a:t>
            </a:r>
            <a:r>
              <a:rPr lang="en-GB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</a:t>
            </a:r>
            <a:endParaRPr lang="sv-SE" sz="2400" dirty="0">
              <a:solidFill>
                <a:srgbClr val="FFFF33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</a:endParaRPr>
          </a:p>
        </p:txBody>
      </p:sp>
      <p:grpSp>
        <p:nvGrpSpPr>
          <p:cNvPr id="2" name="Group 17"/>
          <p:cNvGrpSpPr>
            <a:grpSpLocks/>
          </p:cNvGrpSpPr>
          <p:nvPr/>
        </p:nvGrpSpPr>
        <p:grpSpPr bwMode="auto">
          <a:xfrm>
            <a:off x="7591427" y="3869873"/>
            <a:ext cx="2611212" cy="2544536"/>
            <a:chOff x="4459" y="2844"/>
            <a:chExt cx="1919" cy="1870"/>
          </a:xfrm>
        </p:grpSpPr>
        <p:pic>
          <p:nvPicPr>
            <p:cNvPr id="50183" name="Picture 7" descr="guerci-beta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33" y="2844"/>
              <a:ext cx="1845" cy="14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11528" name="Rectangle 8"/>
            <p:cNvSpPr>
              <a:spLocks noChangeArrowheads="1"/>
            </p:cNvSpPr>
            <p:nvPr/>
          </p:nvSpPr>
          <p:spPr bwMode="auto">
            <a:xfrm>
              <a:off x="4650" y="2890"/>
              <a:ext cx="117" cy="233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lIns="78921" tIns="39461" rIns="78921" bIns="39461" anchor="ctr">
              <a:spAutoFit/>
            </a:bodyPr>
            <a:lstStyle/>
            <a:p>
              <a:pPr>
                <a:defRPr/>
              </a:pPr>
              <a:endParaRPr lang="en-US" sz="1543"/>
            </a:p>
          </p:txBody>
        </p:sp>
        <p:sp>
          <p:nvSpPr>
            <p:cNvPr id="50185" name="Text Box 9"/>
            <p:cNvSpPr txBox="1">
              <a:spLocks noChangeArrowheads="1"/>
            </p:cNvSpPr>
            <p:nvPr/>
          </p:nvSpPr>
          <p:spPr bwMode="auto">
            <a:xfrm>
              <a:off x="4611" y="2869"/>
              <a:ext cx="220" cy="1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0561" tIns="40281" rIns="80561" bIns="40281">
              <a:spAutoFit/>
            </a:bodyPr>
            <a:lstStyle>
              <a:lvl1pPr defTabSz="776288">
                <a:defRPr sz="2000">
                  <a:solidFill>
                    <a:srgbClr val="FF2626"/>
                  </a:solidFill>
                  <a:latin typeface="Dixieland" pitchFamily="34" charset="2"/>
                </a:defRPr>
              </a:lvl1pPr>
              <a:lvl2pPr marL="742950" indent="-285750" defTabSz="776288">
                <a:defRPr sz="2000">
                  <a:solidFill>
                    <a:srgbClr val="FF2626"/>
                  </a:solidFill>
                  <a:latin typeface="Dixieland" pitchFamily="34" charset="2"/>
                </a:defRPr>
              </a:lvl2pPr>
              <a:lvl3pPr marL="1143000" indent="-228600" defTabSz="776288">
                <a:defRPr sz="2000">
                  <a:solidFill>
                    <a:srgbClr val="FF2626"/>
                  </a:solidFill>
                  <a:latin typeface="Dixieland" pitchFamily="34" charset="2"/>
                </a:defRPr>
              </a:lvl3pPr>
              <a:lvl4pPr marL="1600200" indent="-228600" defTabSz="776288">
                <a:defRPr sz="2000">
                  <a:solidFill>
                    <a:srgbClr val="FF2626"/>
                  </a:solidFill>
                  <a:latin typeface="Dixieland" pitchFamily="34" charset="2"/>
                </a:defRPr>
              </a:lvl4pPr>
              <a:lvl5pPr marL="2057400" indent="-228600" defTabSz="776288">
                <a:defRPr sz="2000">
                  <a:solidFill>
                    <a:srgbClr val="FF2626"/>
                  </a:solidFill>
                  <a:latin typeface="Dixieland" pitchFamily="34" charset="2"/>
                </a:defRPr>
              </a:lvl5pPr>
              <a:lvl6pPr marL="2514600" indent="-228600" defTabSz="776288" eaLnBrk="0" fontAlgn="base" hangingPunct="0">
                <a:lnSpc>
                  <a:spcPct val="60000"/>
                </a:lnSpc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FF2626"/>
                  </a:solidFill>
                  <a:latin typeface="Dixieland" pitchFamily="34" charset="2"/>
                </a:defRPr>
              </a:lvl6pPr>
              <a:lvl7pPr marL="2971800" indent="-228600" defTabSz="776288" eaLnBrk="0" fontAlgn="base" hangingPunct="0">
                <a:lnSpc>
                  <a:spcPct val="60000"/>
                </a:lnSpc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FF2626"/>
                  </a:solidFill>
                  <a:latin typeface="Dixieland" pitchFamily="34" charset="2"/>
                </a:defRPr>
              </a:lvl7pPr>
              <a:lvl8pPr marL="3429000" indent="-228600" defTabSz="776288" eaLnBrk="0" fontAlgn="base" hangingPunct="0">
                <a:lnSpc>
                  <a:spcPct val="60000"/>
                </a:lnSpc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FF2626"/>
                  </a:solidFill>
                  <a:latin typeface="Dixieland" pitchFamily="34" charset="2"/>
                </a:defRPr>
              </a:lvl8pPr>
              <a:lvl9pPr marL="3886200" indent="-228600" defTabSz="776288" eaLnBrk="0" fontAlgn="base" hangingPunct="0">
                <a:lnSpc>
                  <a:spcPct val="60000"/>
                </a:lnSpc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FF2626"/>
                  </a:solidFill>
                  <a:latin typeface="Dixieland" pitchFamily="34" charset="2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sv-SE" altLang="en-US" sz="771">
                  <a:solidFill>
                    <a:schemeClr val="tx1"/>
                  </a:solidFill>
                  <a:latin typeface="Arial" panose="020B0604020202020204" pitchFamily="34" charset="0"/>
                </a:rPr>
                <a:t>1,4</a:t>
              </a:r>
              <a:br>
                <a:rPr lang="sv-SE" altLang="en-US" sz="771">
                  <a:solidFill>
                    <a:schemeClr val="tx1"/>
                  </a:solidFill>
                  <a:latin typeface="Arial" panose="020B0604020202020204" pitchFamily="34" charset="0"/>
                </a:rPr>
              </a:br>
              <a:r>
                <a:rPr lang="sv-SE" altLang="en-US" sz="771">
                  <a:solidFill>
                    <a:schemeClr val="tx1"/>
                  </a:solidFill>
                  <a:latin typeface="Arial" panose="020B0604020202020204" pitchFamily="34" charset="0"/>
                </a:rPr>
                <a:t>1,2</a:t>
              </a:r>
              <a:br>
                <a:rPr lang="sv-SE" altLang="en-US" sz="771">
                  <a:solidFill>
                    <a:schemeClr val="tx1"/>
                  </a:solidFill>
                  <a:latin typeface="Arial" panose="020B0604020202020204" pitchFamily="34" charset="0"/>
                </a:rPr>
              </a:br>
              <a:r>
                <a:rPr lang="sv-SE" altLang="en-US" sz="771">
                  <a:solidFill>
                    <a:schemeClr val="tx1"/>
                  </a:solidFill>
                  <a:latin typeface="Arial" panose="020B0604020202020204" pitchFamily="34" charset="0"/>
                </a:rPr>
                <a:t>1,0</a:t>
              </a:r>
              <a:br>
                <a:rPr lang="sv-SE" altLang="en-US" sz="771">
                  <a:solidFill>
                    <a:schemeClr val="tx1"/>
                  </a:solidFill>
                  <a:latin typeface="Arial" panose="020B0604020202020204" pitchFamily="34" charset="0"/>
                </a:rPr>
              </a:br>
              <a:r>
                <a:rPr lang="sv-SE" altLang="en-US" sz="771">
                  <a:solidFill>
                    <a:schemeClr val="tx1"/>
                  </a:solidFill>
                  <a:latin typeface="Arial" panose="020B0604020202020204" pitchFamily="34" charset="0"/>
                </a:rPr>
                <a:t>0,8</a:t>
              </a:r>
              <a:br>
                <a:rPr lang="sv-SE" altLang="en-US" sz="771">
                  <a:solidFill>
                    <a:schemeClr val="tx1"/>
                  </a:solidFill>
                  <a:latin typeface="Arial" panose="020B0604020202020204" pitchFamily="34" charset="0"/>
                </a:rPr>
              </a:br>
              <a:r>
                <a:rPr lang="sv-SE" altLang="en-US" sz="771">
                  <a:solidFill>
                    <a:schemeClr val="tx1"/>
                  </a:solidFill>
                  <a:latin typeface="Arial" panose="020B0604020202020204" pitchFamily="34" charset="0"/>
                </a:rPr>
                <a:t>0,6</a:t>
              </a:r>
              <a:br>
                <a:rPr lang="sv-SE" altLang="en-US" sz="771">
                  <a:solidFill>
                    <a:schemeClr val="tx1"/>
                  </a:solidFill>
                  <a:latin typeface="Arial" panose="020B0604020202020204" pitchFamily="34" charset="0"/>
                </a:rPr>
              </a:br>
              <a:r>
                <a:rPr lang="sv-SE" altLang="en-US" sz="771">
                  <a:solidFill>
                    <a:schemeClr val="tx1"/>
                  </a:solidFill>
                  <a:latin typeface="Arial" panose="020B0604020202020204" pitchFamily="34" charset="0"/>
                </a:rPr>
                <a:t>0,4</a:t>
              </a:r>
              <a:br>
                <a:rPr lang="sv-SE" altLang="en-US" sz="771">
                  <a:solidFill>
                    <a:schemeClr val="tx1"/>
                  </a:solidFill>
                  <a:latin typeface="Arial" panose="020B0604020202020204" pitchFamily="34" charset="0"/>
                </a:rPr>
              </a:br>
              <a:r>
                <a:rPr lang="sv-SE" altLang="en-US" sz="771">
                  <a:solidFill>
                    <a:schemeClr val="tx1"/>
                  </a:solidFill>
                  <a:latin typeface="Arial" panose="020B0604020202020204" pitchFamily="34" charset="0"/>
                </a:rPr>
                <a:t>0,2</a:t>
              </a:r>
              <a:br>
                <a:rPr lang="sv-SE" altLang="en-US" sz="771">
                  <a:solidFill>
                    <a:schemeClr val="tx1"/>
                  </a:solidFill>
                  <a:latin typeface="Arial" panose="020B0604020202020204" pitchFamily="34" charset="0"/>
                </a:rPr>
              </a:br>
              <a:r>
                <a:rPr lang="sv-SE" altLang="en-US" sz="771">
                  <a:solidFill>
                    <a:schemeClr val="tx1"/>
                  </a:solidFill>
                  <a:latin typeface="Arial" panose="020B0604020202020204" pitchFamily="34" charset="0"/>
                </a:rPr>
                <a:t>0</a:t>
              </a:r>
              <a:endParaRPr lang="en-US" altLang="en-US" sz="771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411530" name="Rectangle 10"/>
            <p:cNvSpPr>
              <a:spLocks noChangeArrowheads="1"/>
            </p:cNvSpPr>
            <p:nvPr/>
          </p:nvSpPr>
          <p:spPr bwMode="auto">
            <a:xfrm>
              <a:off x="4551" y="2989"/>
              <a:ext cx="117" cy="233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lIns="78921" tIns="39461" rIns="78921" bIns="39461" anchor="ctr">
              <a:spAutoFit/>
            </a:bodyPr>
            <a:lstStyle/>
            <a:p>
              <a:pPr>
                <a:defRPr/>
              </a:pPr>
              <a:endParaRPr lang="en-US" sz="1543"/>
            </a:p>
          </p:txBody>
        </p:sp>
        <p:sp>
          <p:nvSpPr>
            <p:cNvPr id="50187" name="Text Box 11"/>
            <p:cNvSpPr txBox="1">
              <a:spLocks noChangeArrowheads="1"/>
            </p:cNvSpPr>
            <p:nvPr/>
          </p:nvSpPr>
          <p:spPr bwMode="auto">
            <a:xfrm rot="16200000">
              <a:off x="4035" y="3298"/>
              <a:ext cx="1066" cy="2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0561" tIns="40281" rIns="80561" bIns="40281">
              <a:spAutoFit/>
            </a:bodyPr>
            <a:lstStyle>
              <a:lvl1pPr defTabSz="776288">
                <a:defRPr sz="2000">
                  <a:solidFill>
                    <a:srgbClr val="FF2626"/>
                  </a:solidFill>
                  <a:latin typeface="Dixieland" pitchFamily="34" charset="2"/>
                </a:defRPr>
              </a:lvl1pPr>
              <a:lvl2pPr marL="742950" indent="-285750" defTabSz="776288">
                <a:defRPr sz="2000">
                  <a:solidFill>
                    <a:srgbClr val="FF2626"/>
                  </a:solidFill>
                  <a:latin typeface="Dixieland" pitchFamily="34" charset="2"/>
                </a:defRPr>
              </a:lvl2pPr>
              <a:lvl3pPr marL="1143000" indent="-228600" defTabSz="776288">
                <a:defRPr sz="2000">
                  <a:solidFill>
                    <a:srgbClr val="FF2626"/>
                  </a:solidFill>
                  <a:latin typeface="Dixieland" pitchFamily="34" charset="2"/>
                </a:defRPr>
              </a:lvl3pPr>
              <a:lvl4pPr marL="1600200" indent="-228600" defTabSz="776288">
                <a:defRPr sz="2000">
                  <a:solidFill>
                    <a:srgbClr val="FF2626"/>
                  </a:solidFill>
                  <a:latin typeface="Dixieland" pitchFamily="34" charset="2"/>
                </a:defRPr>
              </a:lvl4pPr>
              <a:lvl5pPr marL="2057400" indent="-228600" defTabSz="776288">
                <a:defRPr sz="2000">
                  <a:solidFill>
                    <a:srgbClr val="FF2626"/>
                  </a:solidFill>
                  <a:latin typeface="Dixieland" pitchFamily="34" charset="2"/>
                </a:defRPr>
              </a:lvl5pPr>
              <a:lvl6pPr marL="2514600" indent="-228600" defTabSz="776288" eaLnBrk="0" fontAlgn="base" hangingPunct="0">
                <a:lnSpc>
                  <a:spcPct val="60000"/>
                </a:lnSpc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FF2626"/>
                  </a:solidFill>
                  <a:latin typeface="Dixieland" pitchFamily="34" charset="2"/>
                </a:defRPr>
              </a:lvl6pPr>
              <a:lvl7pPr marL="2971800" indent="-228600" defTabSz="776288" eaLnBrk="0" fontAlgn="base" hangingPunct="0">
                <a:lnSpc>
                  <a:spcPct val="60000"/>
                </a:lnSpc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FF2626"/>
                  </a:solidFill>
                  <a:latin typeface="Dixieland" pitchFamily="34" charset="2"/>
                </a:defRPr>
              </a:lvl7pPr>
              <a:lvl8pPr marL="3429000" indent="-228600" defTabSz="776288" eaLnBrk="0" fontAlgn="base" hangingPunct="0">
                <a:lnSpc>
                  <a:spcPct val="60000"/>
                </a:lnSpc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FF2626"/>
                  </a:solidFill>
                  <a:latin typeface="Dixieland" pitchFamily="34" charset="2"/>
                </a:defRPr>
              </a:lvl8pPr>
              <a:lvl9pPr marL="3886200" indent="-228600" defTabSz="776288" eaLnBrk="0" fontAlgn="base" hangingPunct="0">
                <a:lnSpc>
                  <a:spcPct val="60000"/>
                </a:lnSpc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FF2626"/>
                  </a:solidFill>
                  <a:latin typeface="Dixieland" pitchFamily="34" charset="2"/>
                </a:defRPr>
              </a:lvl9pPr>
            </a:lstStyle>
            <a:p>
              <a:pPr algn="r">
                <a:lnSpc>
                  <a:spcPct val="180000"/>
                </a:lnSpc>
              </a:pPr>
              <a:r>
                <a:rPr lang="sv-SE" altLang="en-US" sz="771">
                  <a:solidFill>
                    <a:schemeClr val="tx1"/>
                  </a:solidFill>
                  <a:latin typeface="Arial" panose="020B0604020202020204" pitchFamily="34" charset="0"/>
                </a:rPr>
                <a:t>Betahydroxy-buturate, mmol/l</a:t>
              </a:r>
              <a:endParaRPr lang="en-US" altLang="en-US" sz="771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50188" name="Text Box 12"/>
            <p:cNvSpPr txBox="1">
              <a:spLocks noChangeArrowheads="1"/>
            </p:cNvSpPr>
            <p:nvPr/>
          </p:nvSpPr>
          <p:spPr bwMode="auto">
            <a:xfrm>
              <a:off x="5864" y="3027"/>
              <a:ext cx="414" cy="2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0561" tIns="40281" rIns="80561" bIns="40281">
              <a:spAutoFit/>
            </a:bodyPr>
            <a:lstStyle>
              <a:lvl1pPr defTabSz="776288">
                <a:defRPr sz="2000">
                  <a:solidFill>
                    <a:srgbClr val="FF2626"/>
                  </a:solidFill>
                  <a:latin typeface="Dixieland" pitchFamily="34" charset="2"/>
                </a:defRPr>
              </a:lvl1pPr>
              <a:lvl2pPr marL="742950" indent="-285750" defTabSz="776288">
                <a:defRPr sz="2000">
                  <a:solidFill>
                    <a:srgbClr val="FF2626"/>
                  </a:solidFill>
                  <a:latin typeface="Dixieland" pitchFamily="34" charset="2"/>
                </a:defRPr>
              </a:lvl2pPr>
              <a:lvl3pPr marL="1143000" indent="-228600" defTabSz="776288">
                <a:defRPr sz="2000">
                  <a:solidFill>
                    <a:srgbClr val="FF2626"/>
                  </a:solidFill>
                  <a:latin typeface="Dixieland" pitchFamily="34" charset="2"/>
                </a:defRPr>
              </a:lvl3pPr>
              <a:lvl4pPr marL="1600200" indent="-228600" defTabSz="776288">
                <a:defRPr sz="2000">
                  <a:solidFill>
                    <a:srgbClr val="FF2626"/>
                  </a:solidFill>
                  <a:latin typeface="Dixieland" pitchFamily="34" charset="2"/>
                </a:defRPr>
              </a:lvl4pPr>
              <a:lvl5pPr marL="2057400" indent="-228600" defTabSz="776288">
                <a:defRPr sz="2000">
                  <a:solidFill>
                    <a:srgbClr val="FF2626"/>
                  </a:solidFill>
                  <a:latin typeface="Dixieland" pitchFamily="34" charset="2"/>
                </a:defRPr>
              </a:lvl5pPr>
              <a:lvl6pPr marL="2514600" indent="-228600" defTabSz="776288" eaLnBrk="0" fontAlgn="base" hangingPunct="0">
                <a:lnSpc>
                  <a:spcPct val="60000"/>
                </a:lnSpc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FF2626"/>
                  </a:solidFill>
                  <a:latin typeface="Dixieland" pitchFamily="34" charset="2"/>
                </a:defRPr>
              </a:lvl6pPr>
              <a:lvl7pPr marL="2971800" indent="-228600" defTabSz="776288" eaLnBrk="0" fontAlgn="base" hangingPunct="0">
                <a:lnSpc>
                  <a:spcPct val="60000"/>
                </a:lnSpc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FF2626"/>
                  </a:solidFill>
                  <a:latin typeface="Dixieland" pitchFamily="34" charset="2"/>
                </a:defRPr>
              </a:lvl7pPr>
              <a:lvl8pPr marL="3429000" indent="-228600" defTabSz="776288" eaLnBrk="0" fontAlgn="base" hangingPunct="0">
                <a:lnSpc>
                  <a:spcPct val="60000"/>
                </a:lnSpc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FF2626"/>
                  </a:solidFill>
                  <a:latin typeface="Dixieland" pitchFamily="34" charset="2"/>
                </a:defRPr>
              </a:lvl8pPr>
              <a:lvl9pPr marL="3886200" indent="-228600" defTabSz="776288" eaLnBrk="0" fontAlgn="base" hangingPunct="0">
                <a:lnSpc>
                  <a:spcPct val="60000"/>
                </a:lnSpc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FF2626"/>
                  </a:solidFill>
                  <a:latin typeface="Dixieland" pitchFamily="34" charset="2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sv-SE" altLang="en-US" sz="771">
                  <a:solidFill>
                    <a:schemeClr val="tx1"/>
                  </a:solidFill>
                  <a:latin typeface="Arial" panose="020B0604020202020204" pitchFamily="34" charset="0"/>
                </a:rPr>
                <a:t>Humalog</a:t>
              </a:r>
            </a:p>
            <a:p>
              <a:pPr algn="r">
                <a:lnSpc>
                  <a:spcPct val="120000"/>
                </a:lnSpc>
              </a:pPr>
              <a:r>
                <a:rPr lang="sv-SE" altLang="en-US" sz="771">
                  <a:solidFill>
                    <a:schemeClr val="tx1"/>
                  </a:solidFill>
                  <a:latin typeface="Arial" panose="020B0604020202020204" pitchFamily="34" charset="0"/>
                </a:rPr>
                <a:t>Velosulin</a:t>
              </a:r>
              <a:endParaRPr lang="en-US" altLang="en-US" sz="771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411533" name="Rectangle 13"/>
            <p:cNvSpPr>
              <a:spLocks noChangeArrowheads="1"/>
            </p:cNvSpPr>
            <p:nvPr/>
          </p:nvSpPr>
          <p:spPr bwMode="auto">
            <a:xfrm>
              <a:off x="5824" y="3112"/>
              <a:ext cx="33" cy="31"/>
            </a:xfrm>
            <a:prstGeom prst="rect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543"/>
            </a:p>
          </p:txBody>
        </p:sp>
        <p:sp>
          <p:nvSpPr>
            <p:cNvPr id="2411534" name="Oval 14"/>
            <p:cNvSpPr>
              <a:spLocks noChangeArrowheads="1"/>
            </p:cNvSpPr>
            <p:nvPr/>
          </p:nvSpPr>
          <p:spPr bwMode="auto">
            <a:xfrm>
              <a:off x="5825" y="3198"/>
              <a:ext cx="37" cy="35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543"/>
            </a:p>
          </p:txBody>
        </p:sp>
        <p:sp>
          <p:nvSpPr>
            <p:cNvPr id="50191" name="Text Box 15"/>
            <p:cNvSpPr txBox="1">
              <a:spLocks noChangeArrowheads="1"/>
            </p:cNvSpPr>
            <p:nvPr/>
          </p:nvSpPr>
          <p:spPr bwMode="auto">
            <a:xfrm>
              <a:off x="4752" y="4383"/>
              <a:ext cx="1596" cy="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80006" tIns="40003" rIns="80006" bIns="40003">
              <a:spAutoFit/>
            </a:bodyPr>
            <a:lstStyle>
              <a:lvl1pPr defTabSz="776288">
                <a:defRPr sz="2000">
                  <a:solidFill>
                    <a:srgbClr val="FF2626"/>
                  </a:solidFill>
                  <a:latin typeface="Dixieland" pitchFamily="34" charset="2"/>
                </a:defRPr>
              </a:lvl1pPr>
              <a:lvl2pPr marL="742950" indent="-285750" defTabSz="776288">
                <a:defRPr sz="2000">
                  <a:solidFill>
                    <a:srgbClr val="FF2626"/>
                  </a:solidFill>
                  <a:latin typeface="Dixieland" pitchFamily="34" charset="2"/>
                </a:defRPr>
              </a:lvl2pPr>
              <a:lvl3pPr marL="1143000" indent="-228600" defTabSz="776288">
                <a:defRPr sz="2000">
                  <a:solidFill>
                    <a:srgbClr val="FF2626"/>
                  </a:solidFill>
                  <a:latin typeface="Dixieland" pitchFamily="34" charset="2"/>
                </a:defRPr>
              </a:lvl3pPr>
              <a:lvl4pPr marL="1600200" indent="-228600" defTabSz="776288">
                <a:defRPr sz="2000">
                  <a:solidFill>
                    <a:srgbClr val="FF2626"/>
                  </a:solidFill>
                  <a:latin typeface="Dixieland" pitchFamily="34" charset="2"/>
                </a:defRPr>
              </a:lvl4pPr>
              <a:lvl5pPr marL="2057400" indent="-228600" defTabSz="776288">
                <a:defRPr sz="2000">
                  <a:solidFill>
                    <a:srgbClr val="FF2626"/>
                  </a:solidFill>
                  <a:latin typeface="Dixieland" pitchFamily="34" charset="2"/>
                </a:defRPr>
              </a:lvl5pPr>
              <a:lvl6pPr marL="2514600" indent="-228600" defTabSz="776288" eaLnBrk="0" fontAlgn="base" hangingPunct="0">
                <a:lnSpc>
                  <a:spcPct val="60000"/>
                </a:lnSpc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FF2626"/>
                  </a:solidFill>
                  <a:latin typeface="Dixieland" pitchFamily="34" charset="2"/>
                </a:defRPr>
              </a:lvl6pPr>
              <a:lvl7pPr marL="2971800" indent="-228600" defTabSz="776288" eaLnBrk="0" fontAlgn="base" hangingPunct="0">
                <a:lnSpc>
                  <a:spcPct val="60000"/>
                </a:lnSpc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FF2626"/>
                  </a:solidFill>
                  <a:latin typeface="Dixieland" pitchFamily="34" charset="2"/>
                </a:defRPr>
              </a:lvl7pPr>
              <a:lvl8pPr marL="3429000" indent="-228600" defTabSz="776288" eaLnBrk="0" fontAlgn="base" hangingPunct="0">
                <a:lnSpc>
                  <a:spcPct val="60000"/>
                </a:lnSpc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FF2626"/>
                  </a:solidFill>
                  <a:latin typeface="Dixieland" pitchFamily="34" charset="2"/>
                </a:defRPr>
              </a:lvl8pPr>
              <a:lvl9pPr marL="3886200" indent="-228600" defTabSz="776288" eaLnBrk="0" fontAlgn="base" hangingPunct="0">
                <a:lnSpc>
                  <a:spcPct val="60000"/>
                </a:lnSpc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FF2626"/>
                  </a:solidFill>
                  <a:latin typeface="Dixieland" pitchFamily="34" charset="2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sv-SE" altLang="en-US" sz="1200">
                  <a:solidFill>
                    <a:srgbClr val="FFFF33"/>
                  </a:solidFill>
                  <a:latin typeface="Arial" panose="020B0604020202020204" pitchFamily="34" charset="0"/>
                </a:rPr>
                <a:t>Guerci B et al. J Clin Endo Met 1999;84:2673-78.</a:t>
              </a:r>
              <a:endParaRPr lang="sv-SE" altLang="en-US" sz="2057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98800040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11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11524" grpId="0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35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114550" y="140154"/>
            <a:ext cx="7981950" cy="451757"/>
          </a:xfrm>
          <a:ln w="12700">
            <a:miter lim="800000"/>
            <a:headEnd type="none" w="sm" len="sm"/>
            <a:tailEnd type="none" w="sm" len="sm"/>
          </a:ln>
        </p:spPr>
        <p:txBody>
          <a:bodyPr vert="horz" wrap="square" lIns="79997" tIns="39999" rIns="79997" bIns="39999" numCol="1" rtlCol="0" anchor="t" compatLnSpc="1">
            <a:prstTxWarp prst="textNoShape">
              <a:avLst/>
            </a:prstTxWarp>
            <a:normAutofit/>
          </a:bodyPr>
          <a:lstStyle/>
          <a:p>
            <a:pPr>
              <a:defRPr/>
            </a:pPr>
            <a:r>
              <a:rPr lang="sv-SE" sz="2400">
                <a:solidFill>
                  <a:srgbClr val="FFFF0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Recurrent DKA - psychological factors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53040">
              <a:defRPr/>
            </a:pPr>
            <a:r>
              <a:rPr lang="sv-SE" dirty="0">
                <a:latin typeface="Arial" pitchFamily="34" charset="0"/>
              </a:rPr>
              <a:t>R Hanas 2009 </a:t>
            </a:r>
          </a:p>
        </p:txBody>
      </p:sp>
      <p:sp>
        <p:nvSpPr>
          <p:cNvPr id="2413571" name="Rectangle 3"/>
          <p:cNvSpPr>
            <a:spLocks noChangeArrowheads="1"/>
          </p:cNvSpPr>
          <p:nvPr/>
        </p:nvSpPr>
        <p:spPr bwMode="auto">
          <a:xfrm>
            <a:off x="1952625" y="755197"/>
            <a:ext cx="8190139" cy="3131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60" tIns="46030" rIns="92060" bIns="46030">
            <a:spAutoFit/>
          </a:bodyPr>
          <a:lstStyle/>
          <a:p>
            <a:pPr marL="482978" indent="-482978" defTabSz="379580">
              <a:lnSpc>
                <a:spcPct val="110000"/>
              </a:lnSpc>
              <a:spcBef>
                <a:spcPct val="30000"/>
              </a:spcBef>
              <a:tabLst>
                <a:tab pos="482978" algn="l"/>
                <a:tab pos="952350" algn="l"/>
                <a:tab pos="2285641" algn="l"/>
                <a:tab pos="3618932" algn="l"/>
                <a:tab pos="7809272" algn="l"/>
              </a:tabLst>
              <a:defRPr/>
            </a:pPr>
            <a:endParaRPr lang="sv-SE" sz="1371" dirty="0">
              <a:solidFill>
                <a:srgbClr val="FFFF33"/>
              </a:solidFill>
              <a:latin typeface="Arial" pitchFamily="34" charset="0"/>
            </a:endParaRPr>
          </a:p>
          <a:p>
            <a:pPr marL="482978" indent="-482978" defTabSz="379580">
              <a:lnSpc>
                <a:spcPct val="110000"/>
              </a:lnSpc>
              <a:spcBef>
                <a:spcPct val="50000"/>
              </a:spcBef>
              <a:buClr>
                <a:srgbClr val="FF0B0B"/>
              </a:buClr>
              <a:tabLst>
                <a:tab pos="482978" algn="l"/>
                <a:tab pos="952350" algn="l"/>
                <a:tab pos="2285641" algn="l"/>
                <a:tab pos="3618932" algn="l"/>
                <a:tab pos="7809272" algn="l"/>
              </a:tabLst>
              <a:defRPr/>
            </a:pPr>
            <a:r>
              <a:rPr lang="en-US" sz="2057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</a:rPr>
              <a:t>➠</a:t>
            </a:r>
            <a:r>
              <a:rPr lang="en-US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 	There usually is an important psychosocial reason for insulin omission:  </a:t>
            </a:r>
          </a:p>
          <a:p>
            <a:pPr marL="482978" indent="-482978" defTabSz="379580">
              <a:lnSpc>
                <a:spcPct val="110000"/>
              </a:lnSpc>
              <a:spcBef>
                <a:spcPct val="50000"/>
              </a:spcBef>
              <a:buClr>
                <a:srgbClr val="FF0B0B"/>
              </a:buClr>
              <a:tabLst>
                <a:tab pos="482978" algn="l"/>
                <a:tab pos="952350" algn="l"/>
                <a:tab pos="2285641" algn="l"/>
                <a:tab pos="3618932" algn="l"/>
                <a:tab pos="7809272" algn="l"/>
              </a:tabLst>
              <a:defRPr/>
            </a:pPr>
            <a:r>
              <a:rPr lang="en-US" sz="2057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</a:rPr>
              <a:t>➠</a:t>
            </a:r>
            <a:r>
              <a:rPr lang="en-US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 	This can be an attempt to 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lose weight</a:t>
            </a:r>
            <a:r>
              <a:rPr lang="en-US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 in an adolescent girl with an eating disorder, a means of 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escaping an intolerable or abusive home situation, or clinical depression</a:t>
            </a:r>
            <a:r>
              <a:rPr lang="en-US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.</a:t>
            </a:r>
            <a:r>
              <a:rPr lang="en-GB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  </a:t>
            </a:r>
            <a:r>
              <a:rPr lang="en-GB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</a:t>
            </a:r>
            <a:endParaRPr lang="en-US" sz="2400" dirty="0">
              <a:solidFill>
                <a:srgbClr val="FFFF33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</a:endParaRPr>
          </a:p>
        </p:txBody>
      </p:sp>
      <p:pic>
        <p:nvPicPr>
          <p:cNvPr id="51205" name="Picture 4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2879" y="3803197"/>
            <a:ext cx="1786618" cy="2294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89070607"/>
      </p:ext>
    </p:extLst>
  </p:cSld>
  <p:clrMapOvr>
    <a:masterClrMapping/>
  </p:clrMapOvr>
  <p:transition spd="slow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561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114550" y="140154"/>
            <a:ext cx="7981950" cy="451757"/>
          </a:xfrm>
          <a:ln w="12700">
            <a:miter lim="800000"/>
            <a:headEnd type="none" w="sm" len="sm"/>
            <a:tailEnd type="none" w="sm" len="sm"/>
          </a:ln>
        </p:spPr>
        <p:txBody>
          <a:bodyPr vert="horz" wrap="square" lIns="79997" tIns="39999" rIns="79997" bIns="39999" numCol="1" rtlCol="0" anchor="t" compatLnSpc="1">
            <a:prstTxWarp prst="textNoShape">
              <a:avLst/>
            </a:prstTxWarp>
            <a:normAutofit/>
          </a:bodyPr>
          <a:lstStyle/>
          <a:p>
            <a:pPr>
              <a:defRPr/>
            </a:pPr>
            <a:r>
              <a:rPr lang="sv-SE" sz="2400">
                <a:solidFill>
                  <a:srgbClr val="FFFF0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Preventing recurrent DKA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53040">
              <a:defRPr/>
            </a:pPr>
            <a:r>
              <a:rPr lang="sv-SE" dirty="0">
                <a:latin typeface="Arial" pitchFamily="34" charset="0"/>
              </a:rPr>
              <a:t>R Hanas 2009 </a:t>
            </a:r>
          </a:p>
        </p:txBody>
      </p:sp>
      <p:sp>
        <p:nvSpPr>
          <p:cNvPr id="2415619" name="Rectangle 3"/>
          <p:cNvSpPr>
            <a:spLocks noChangeArrowheads="1"/>
          </p:cNvSpPr>
          <p:nvPr/>
        </p:nvSpPr>
        <p:spPr bwMode="auto">
          <a:xfrm>
            <a:off x="1952626" y="564697"/>
            <a:ext cx="8209189" cy="3538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60" tIns="46030" rIns="92060" bIns="46030">
            <a:spAutoFit/>
          </a:bodyPr>
          <a:lstStyle/>
          <a:p>
            <a:pPr marL="482978" indent="-482978" defTabSz="379580">
              <a:lnSpc>
                <a:spcPct val="110000"/>
              </a:lnSpc>
              <a:spcBef>
                <a:spcPct val="30000"/>
              </a:spcBef>
              <a:tabLst>
                <a:tab pos="482978" algn="l"/>
                <a:tab pos="952350" algn="l"/>
                <a:tab pos="2285641" algn="l"/>
                <a:tab pos="3618932" algn="l"/>
                <a:tab pos="7809272" algn="l"/>
              </a:tabLst>
              <a:defRPr/>
            </a:pPr>
            <a:endParaRPr lang="sv-SE" sz="1371" dirty="0">
              <a:solidFill>
                <a:srgbClr val="FFFF33"/>
              </a:solidFill>
              <a:latin typeface="Arial" pitchFamily="34" charset="0"/>
            </a:endParaRPr>
          </a:p>
          <a:p>
            <a:pPr marL="482978" indent="-482978" defTabSz="379580">
              <a:lnSpc>
                <a:spcPct val="110000"/>
              </a:lnSpc>
              <a:spcBef>
                <a:spcPct val="50000"/>
              </a:spcBef>
              <a:buClr>
                <a:srgbClr val="FF0B0B"/>
              </a:buClr>
              <a:tabLst>
                <a:tab pos="482978" algn="l"/>
                <a:tab pos="952350" algn="l"/>
                <a:tab pos="2285641" algn="l"/>
                <a:tab pos="3618932" algn="l"/>
                <a:tab pos="7809272" algn="l"/>
              </a:tabLst>
              <a:defRPr/>
            </a:pPr>
            <a:r>
              <a:rPr lang="en-US" sz="2057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</a:rPr>
              <a:t>➠</a:t>
            </a:r>
            <a:r>
              <a:rPr lang="en-US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 	A 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psychiatric social worker or clinical psychologist</a:t>
            </a:r>
            <a:r>
              <a:rPr lang="en-US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 should be consulted to identify the psychosocial reason(s) contributing to development of DKA (E).</a:t>
            </a:r>
            <a:r>
              <a:rPr lang="en-GB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 </a:t>
            </a:r>
            <a:endParaRPr lang="en-US" sz="2400" dirty="0">
              <a:solidFill>
                <a:srgbClr val="FFFF33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  <a:cs typeface="Times New Roman" pitchFamily="18" charset="0"/>
            </a:endParaRPr>
          </a:p>
          <a:p>
            <a:pPr marL="482978" indent="-482978" defTabSz="379580">
              <a:lnSpc>
                <a:spcPct val="110000"/>
              </a:lnSpc>
              <a:spcBef>
                <a:spcPct val="50000"/>
              </a:spcBef>
              <a:buClr>
                <a:srgbClr val="FF0B0B"/>
              </a:buClr>
              <a:tabLst>
                <a:tab pos="482978" algn="l"/>
                <a:tab pos="952350" algn="l"/>
                <a:tab pos="2285641" algn="l"/>
                <a:tab pos="3618932" algn="l"/>
                <a:tab pos="7809272" algn="l"/>
              </a:tabLst>
              <a:defRPr/>
            </a:pPr>
            <a:r>
              <a:rPr lang="en-US" sz="2057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</a:rPr>
              <a:t>➠</a:t>
            </a:r>
            <a:r>
              <a:rPr lang="en-US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 	Insulin omission can be prevented by schemes that provide education, psychosocial evaluation and treatment combined with 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adult supervision of insulin administration</a:t>
            </a:r>
            <a:r>
              <a:rPr lang="en-US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 (B).</a:t>
            </a:r>
            <a:r>
              <a:rPr lang="en-GB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 </a:t>
            </a:r>
            <a:r>
              <a:rPr lang="en-US" sz="2400" dirty="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Times New Roman" pitchFamily="18" charset="0"/>
              </a:rPr>
              <a:t>  </a:t>
            </a:r>
          </a:p>
        </p:txBody>
      </p:sp>
      <p:pic>
        <p:nvPicPr>
          <p:cNvPr id="52229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2312" y="4354286"/>
            <a:ext cx="2341789" cy="14369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23454741"/>
      </p:ext>
    </p:extLst>
  </p:cSld>
  <p:clrMapOvr>
    <a:masterClrMapping/>
  </p:clrMapOvr>
  <p:transition spd="slow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393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076450" y="140154"/>
            <a:ext cx="7981950" cy="451757"/>
          </a:xfrm>
          <a:ln w="12700">
            <a:miter lim="800000"/>
            <a:headEnd type="none" w="sm" len="sm"/>
            <a:tailEnd type="none" w="sm" len="sm"/>
          </a:ln>
        </p:spPr>
        <p:txBody>
          <a:bodyPr vert="horz" wrap="square" lIns="79997" tIns="39999" rIns="79997" bIns="39999" numCol="1" rtlCol="0" anchor="t" compatLnSpc="1">
            <a:prstTxWarp prst="textNoShape">
              <a:avLst/>
            </a:prstTxWarp>
            <a:normAutofit/>
          </a:bodyPr>
          <a:lstStyle/>
          <a:p>
            <a:pPr>
              <a:defRPr/>
            </a:pPr>
            <a:r>
              <a:rPr lang="sv-SE" sz="240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More DKA at onset in low incidence countries</a:t>
            </a:r>
          </a:p>
        </p:txBody>
      </p:sp>
      <p:sp>
        <p:nvSpPr>
          <p:cNvPr id="5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53040">
              <a:defRPr/>
            </a:pPr>
            <a:r>
              <a:rPr lang="sv-SE" dirty="0">
                <a:latin typeface="Arial" pitchFamily="34" charset="0"/>
              </a:rPr>
              <a:t>R Hanas 2009 </a:t>
            </a:r>
          </a:p>
        </p:txBody>
      </p:sp>
      <p:sp>
        <p:nvSpPr>
          <p:cNvPr id="53252" name="Text Box 6"/>
          <p:cNvSpPr txBox="1">
            <a:spLocks noChangeArrowheads="1"/>
          </p:cNvSpPr>
          <p:nvPr/>
        </p:nvSpPr>
        <p:spPr bwMode="auto">
          <a:xfrm>
            <a:off x="1940379" y="6504214"/>
            <a:ext cx="4603297" cy="3164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104480" tIns="52241" rIns="104480" bIns="52241">
            <a:spAutoFit/>
          </a:bodyPr>
          <a:lstStyle>
            <a:lvl1pPr marL="342900" indent="-342900" defTabSz="1217613">
              <a:defRPr sz="2000">
                <a:solidFill>
                  <a:srgbClr val="FF2626"/>
                </a:solidFill>
                <a:latin typeface="Dixieland" pitchFamily="34" charset="2"/>
              </a:defRPr>
            </a:lvl1pPr>
            <a:lvl2pPr marL="742950" indent="-285750" defTabSz="1217613">
              <a:defRPr sz="2000">
                <a:solidFill>
                  <a:srgbClr val="FF2626"/>
                </a:solidFill>
                <a:latin typeface="Dixieland" pitchFamily="34" charset="2"/>
              </a:defRPr>
            </a:lvl2pPr>
            <a:lvl3pPr marL="379413" defTabSz="1217613">
              <a:defRPr sz="2000">
                <a:solidFill>
                  <a:srgbClr val="FF2626"/>
                </a:solidFill>
                <a:latin typeface="Dixieland" pitchFamily="34" charset="2"/>
              </a:defRPr>
            </a:lvl3pPr>
            <a:lvl4pPr marL="1600200" indent="-228600" defTabSz="1217613">
              <a:defRPr sz="2000">
                <a:solidFill>
                  <a:srgbClr val="FF2626"/>
                </a:solidFill>
                <a:latin typeface="Dixieland" pitchFamily="34" charset="2"/>
              </a:defRPr>
            </a:lvl4pPr>
            <a:lvl5pPr marL="2057400" indent="-228600" defTabSz="1217613">
              <a:defRPr sz="2000">
                <a:solidFill>
                  <a:srgbClr val="FF2626"/>
                </a:solidFill>
                <a:latin typeface="Dixieland" pitchFamily="34" charset="2"/>
              </a:defRPr>
            </a:lvl5pPr>
            <a:lvl6pPr marL="2514600" indent="-228600" defTabSz="1217613" eaLnBrk="0" fontAlgn="base" hangingPunct="0">
              <a:lnSpc>
                <a:spcPct val="60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FF2626"/>
                </a:solidFill>
                <a:latin typeface="Dixieland" pitchFamily="34" charset="2"/>
              </a:defRPr>
            </a:lvl6pPr>
            <a:lvl7pPr marL="2971800" indent="-228600" defTabSz="1217613" eaLnBrk="0" fontAlgn="base" hangingPunct="0">
              <a:lnSpc>
                <a:spcPct val="60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FF2626"/>
                </a:solidFill>
                <a:latin typeface="Dixieland" pitchFamily="34" charset="2"/>
              </a:defRPr>
            </a:lvl7pPr>
            <a:lvl8pPr marL="3429000" indent="-228600" defTabSz="1217613" eaLnBrk="0" fontAlgn="base" hangingPunct="0">
              <a:lnSpc>
                <a:spcPct val="60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FF2626"/>
                </a:solidFill>
                <a:latin typeface="Dixieland" pitchFamily="34" charset="2"/>
              </a:defRPr>
            </a:lvl8pPr>
            <a:lvl9pPr marL="3886200" indent="-228600" defTabSz="1217613" eaLnBrk="0" fontAlgn="base" hangingPunct="0">
              <a:lnSpc>
                <a:spcPct val="60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FF2626"/>
                </a:solidFill>
                <a:latin typeface="Dixieland" pitchFamily="34" charset="2"/>
              </a:defRPr>
            </a:lvl9pPr>
          </a:lstStyle>
          <a:p>
            <a:pPr lvl="2">
              <a:spcBef>
                <a:spcPct val="50000"/>
              </a:spcBef>
            </a:pPr>
            <a:r>
              <a:rPr lang="en-US" altLang="en-US" sz="1371">
                <a:solidFill>
                  <a:srgbClr val="FFFF33"/>
                </a:solidFill>
                <a:latin typeface="Arial" panose="020B0604020202020204" pitchFamily="34" charset="0"/>
              </a:rPr>
              <a:t>Slide from Daneman D. </a:t>
            </a:r>
          </a:p>
        </p:txBody>
      </p:sp>
      <p:graphicFrame>
        <p:nvGraphicFramePr>
          <p:cNvPr id="2344481" name="Group 545"/>
          <p:cNvGraphicFramePr>
            <a:graphicFrameLocks noGrp="1"/>
          </p:cNvGraphicFramePr>
          <p:nvPr/>
        </p:nvGraphicFramePr>
        <p:xfrm>
          <a:off x="2427514" y="994683"/>
          <a:ext cx="7119258" cy="5329916"/>
        </p:xfrm>
        <a:graphic>
          <a:graphicData uri="http://schemas.openxmlformats.org/drawingml/2006/table">
            <a:tbl>
              <a:tblPr/>
              <a:tblGrid>
                <a:gridCol w="2373086"/>
                <a:gridCol w="2373086"/>
                <a:gridCol w="2373086"/>
              </a:tblGrid>
              <a:tr h="35650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sng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</a:rPr>
                        <a:t>PLACE</a:t>
                      </a:r>
                    </a:p>
                  </a:txBody>
                  <a:tcPr marL="78377" marR="78377" marT="39189" marB="3918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sng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</a:rPr>
                        <a:t>%DKA at onset</a:t>
                      </a:r>
                    </a:p>
                  </a:txBody>
                  <a:tcPr marL="78377" marR="78377" marT="39189" marB="3918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sng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</a:rPr>
                        <a:t>Comments</a:t>
                      </a:r>
                    </a:p>
                  </a:txBody>
                  <a:tcPr marL="78377" marR="78377" marT="39189" marB="3918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5621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Bangkok, Thailand</a:t>
                      </a:r>
                    </a:p>
                  </a:txBody>
                  <a:tcPr marL="78377" marR="78377" marT="39189" marB="3918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77%</a:t>
                      </a:r>
                    </a:p>
                  </a:txBody>
                  <a:tcPr marL="78377" marR="78377" marT="39189" marB="3918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1987-1996</a:t>
                      </a:r>
                    </a:p>
                  </a:txBody>
                  <a:tcPr marL="78377" marR="78377" marT="39189" marB="3918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283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Addis Abeba, Ethiopia</a:t>
                      </a:r>
                    </a:p>
                  </a:txBody>
                  <a:tcPr marL="78377" marR="78377" marT="39189" marB="3918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65%</a:t>
                      </a:r>
                    </a:p>
                  </a:txBody>
                  <a:tcPr marL="78377" marR="78377" marT="39189" marB="3918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1982-1988</a:t>
                      </a:r>
                    </a:p>
                  </a:txBody>
                  <a:tcPr marL="78377" marR="78377" marT="39189" marB="3918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698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Parma, Italy</a:t>
                      </a:r>
                    </a:p>
                  </a:txBody>
                  <a:tcPr marL="78377" marR="78377" marT="39189" marB="3918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78%*</a:t>
                      </a:r>
                    </a:p>
                  </a:txBody>
                  <a:tcPr marL="78377" marR="78377" marT="39189" marB="3918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1987-1991</a:t>
                      </a:r>
                    </a:p>
                  </a:txBody>
                  <a:tcPr marL="78377" marR="78377" marT="39189" marB="3918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698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EURODIAB</a:t>
                      </a:r>
                    </a:p>
                  </a:txBody>
                  <a:tcPr marL="78377" marR="78377" marT="39189" marB="3918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42% (26-67%)</a:t>
                      </a:r>
                    </a:p>
                  </a:txBody>
                  <a:tcPr marL="78377" marR="78377" marT="39189" marB="3918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2001 – 24 centres</a:t>
                      </a:r>
                    </a:p>
                  </a:txBody>
                  <a:tcPr marL="78377" marR="78377" marT="39189" marB="3918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6402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Kuwait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Oman</a:t>
                      </a:r>
                    </a:p>
                  </a:txBody>
                  <a:tcPr marL="78377" marR="78377" marT="39189" marB="3918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49%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42%</a:t>
                      </a:r>
                    </a:p>
                  </a:txBody>
                  <a:tcPr marL="78377" marR="78377" marT="39189" marB="3918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1992-1995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1990-93</a:t>
                      </a:r>
                    </a:p>
                  </a:txBody>
                  <a:tcPr marL="78377" marR="78377" marT="39189" marB="3918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698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London, UK</a:t>
                      </a:r>
                    </a:p>
                  </a:txBody>
                  <a:tcPr marL="78377" marR="78377" marT="39189" marB="3918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41%</a:t>
                      </a:r>
                    </a:p>
                  </a:txBody>
                  <a:tcPr marL="78377" marR="78377" marT="39189" marB="3918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1992</a:t>
                      </a:r>
                    </a:p>
                  </a:txBody>
                  <a:tcPr marL="78377" marR="78377" marT="39189" marB="3918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289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Birmingham, UK</a:t>
                      </a:r>
                    </a:p>
                  </a:txBody>
                  <a:tcPr marL="78377" marR="78377" marT="39189" marB="3918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27%</a:t>
                      </a:r>
                    </a:p>
                  </a:txBody>
                  <a:tcPr marL="78377" marR="78377" marT="39189" marB="3918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2001</a:t>
                      </a:r>
                    </a:p>
                  </a:txBody>
                  <a:tcPr marL="78377" marR="78377" marT="39189" marB="3918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1096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Barts-Oxford, UK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Denver, Colorado</a:t>
                      </a:r>
                    </a:p>
                  </a:txBody>
                  <a:tcPr marL="78377" marR="78377" marT="39189" marB="3918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26%</a:t>
                      </a:r>
                    </a:p>
                  </a:txBody>
                  <a:tcPr marL="78377" marR="78377" marT="39189" marB="3918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1985 &amp; 1990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1998-2001</a:t>
                      </a:r>
                    </a:p>
                  </a:txBody>
                  <a:tcPr marL="78377" marR="78377" marT="39189" marB="3918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426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Manchester, UK</a:t>
                      </a:r>
                    </a:p>
                  </a:txBody>
                  <a:tcPr marL="78377" marR="78377" marT="39189" marB="3918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27%</a:t>
                      </a:r>
                    </a:p>
                  </a:txBody>
                  <a:tcPr marL="78377" marR="78377" marT="39189" marB="3918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1990-96</a:t>
                      </a:r>
                    </a:p>
                  </a:txBody>
                  <a:tcPr marL="78377" marR="78377" marT="39189" marB="3918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698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Finland</a:t>
                      </a:r>
                    </a:p>
                  </a:txBody>
                  <a:tcPr marL="78377" marR="78377" marT="39189" marB="3918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21.6% </a:t>
                      </a:r>
                    </a:p>
                  </a:txBody>
                  <a:tcPr marL="78377" marR="78377" marT="39189" marB="3918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1986-1989</a:t>
                      </a:r>
                    </a:p>
                  </a:txBody>
                  <a:tcPr marL="78377" marR="78377" marT="39189" marB="3918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0487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Ontario, Canada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Sweden</a:t>
                      </a:r>
                    </a:p>
                  </a:txBody>
                  <a:tcPr marL="78377" marR="78377" marT="39189" marB="3918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18.6%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16%</a:t>
                      </a:r>
                    </a:p>
                  </a:txBody>
                  <a:tcPr marL="78377" marR="78377" marT="39189" marB="3918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1997-2002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1999-2000</a:t>
                      </a:r>
                    </a:p>
                  </a:txBody>
                  <a:tcPr marL="78377" marR="78377" marT="39189" marB="3918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51532335"/>
      </p:ext>
    </p:extLst>
  </p:cSld>
  <p:clrMapOvr>
    <a:masterClrMapping/>
  </p:clrMapOvr>
  <p:transition spd="slow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984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076450" y="140154"/>
            <a:ext cx="7981950" cy="451757"/>
          </a:xfrm>
          <a:ln w="12700">
            <a:miter lim="800000"/>
            <a:headEnd type="none" w="sm" len="sm"/>
            <a:tailEnd type="none" w="sm" len="sm"/>
          </a:ln>
        </p:spPr>
        <p:txBody>
          <a:bodyPr vert="horz" wrap="square" lIns="79997" tIns="39999" rIns="79997" bIns="39999" numCol="1" rtlCol="0" anchor="t" compatLnSpc="1">
            <a:prstTxWarp prst="textNoShape">
              <a:avLst/>
            </a:prstTxWarp>
            <a:normAutofit/>
          </a:bodyPr>
          <a:lstStyle/>
          <a:p>
            <a:pPr>
              <a:defRPr/>
            </a:pPr>
            <a:r>
              <a:rPr lang="sv-SE" sz="240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How can DKA at onset of diabetes be reduced?</a:t>
            </a:r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53040">
              <a:defRPr/>
            </a:pPr>
            <a:r>
              <a:rPr lang="sv-SE" dirty="0">
                <a:latin typeface="Arial" pitchFamily="34" charset="0"/>
              </a:rPr>
              <a:t>R Hanas 2009 </a:t>
            </a:r>
          </a:p>
        </p:txBody>
      </p:sp>
      <p:sp>
        <p:nvSpPr>
          <p:cNvPr id="2339843" name="Rectangle 3"/>
          <p:cNvSpPr>
            <a:spLocks noChangeArrowheads="1"/>
          </p:cNvSpPr>
          <p:nvPr/>
        </p:nvSpPr>
        <p:spPr bwMode="auto">
          <a:xfrm>
            <a:off x="2002971" y="5510893"/>
            <a:ext cx="8665029" cy="10416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80553" tIns="40276" rIns="80553" bIns="40276">
            <a:spAutoFit/>
          </a:bodyPr>
          <a:lstStyle/>
          <a:p>
            <a:pPr marL="327881" indent="-327881" defTabSz="340126">
              <a:tabLst>
                <a:tab pos="1666614" algn="l"/>
                <a:tab pos="3044800" algn="l"/>
              </a:tabLst>
              <a:defRPr/>
            </a:pPr>
            <a:endParaRPr lang="sv-SE" sz="2400" dirty="0">
              <a:solidFill>
                <a:srgbClr val="FFFF33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</a:endParaRPr>
          </a:p>
          <a:p>
            <a:pPr marL="327881" indent="-327881" defTabSz="340126">
              <a:lnSpc>
                <a:spcPct val="110000"/>
              </a:lnSpc>
              <a:spcBef>
                <a:spcPct val="50000"/>
              </a:spcBef>
              <a:buClr>
                <a:srgbClr val="FF0B0B"/>
              </a:buClr>
              <a:tabLst>
                <a:tab pos="1666614" algn="l"/>
                <a:tab pos="3044800" algn="l"/>
              </a:tabLst>
              <a:defRPr/>
            </a:pPr>
            <a:r>
              <a:rPr lang="en-US" sz="2057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</a:rPr>
              <a:t>➠</a:t>
            </a:r>
            <a:r>
              <a:rPr lang="sv-SE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DKA in the age 6-14 years </a:t>
            </a:r>
            <a:r>
              <a:rPr lang="en-US" sz="1543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↓</a:t>
            </a:r>
            <a:r>
              <a:rPr lang="sv-SE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from 78% to 0% after 1992</a:t>
            </a:r>
          </a:p>
        </p:txBody>
      </p:sp>
      <p:graphicFrame>
        <p:nvGraphicFramePr>
          <p:cNvPr id="2050" name="Object 7"/>
          <p:cNvGraphicFramePr>
            <a:graphicFrameLocks noChangeAspect="1"/>
          </p:cNvGraphicFramePr>
          <p:nvPr/>
        </p:nvGraphicFramePr>
        <p:xfrm>
          <a:off x="2277836" y="1175657"/>
          <a:ext cx="2739118" cy="45638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Acrobat Document" r:id="rId4" imgW="7923810" imgH="13200000" progId="AcroExch.Document.7">
                  <p:embed/>
                </p:oleObj>
              </mc:Choice>
              <mc:Fallback>
                <p:oleObj name="Acrobat Document" r:id="rId4" imgW="7923810" imgH="13200000" progId="AcroExch.Document.7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77836" y="1175657"/>
                        <a:ext cx="2739118" cy="456383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1" name="Object 8"/>
          <p:cNvGraphicFramePr>
            <a:graphicFrameLocks noChangeAspect="1"/>
          </p:cNvGraphicFramePr>
          <p:nvPr/>
        </p:nvGraphicFramePr>
        <p:xfrm>
          <a:off x="5690507" y="1175657"/>
          <a:ext cx="3706586" cy="25472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" name="Acrobat Document" r:id="rId6" imgW="4323810" imgH="2971429" progId="AcroExch.Document.7">
                  <p:embed/>
                </p:oleObj>
              </mc:Choice>
              <mc:Fallback>
                <p:oleObj name="Acrobat Document" r:id="rId6" imgW="4323810" imgH="2971429" progId="AcroExch.Document.7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90507" y="1175657"/>
                        <a:ext cx="3706586" cy="254725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5" name="Text Box 9"/>
          <p:cNvSpPr txBox="1">
            <a:spLocks noChangeArrowheads="1"/>
          </p:cNvSpPr>
          <p:nvPr/>
        </p:nvSpPr>
        <p:spPr bwMode="auto">
          <a:xfrm>
            <a:off x="1940379" y="6504214"/>
            <a:ext cx="4603297" cy="3164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104480" tIns="52241" rIns="104480" bIns="52241">
            <a:spAutoFit/>
          </a:bodyPr>
          <a:lstStyle>
            <a:lvl1pPr marL="342900" indent="-342900" defTabSz="1217613">
              <a:defRPr sz="2000">
                <a:solidFill>
                  <a:srgbClr val="FF2626"/>
                </a:solidFill>
                <a:latin typeface="Dixieland" pitchFamily="34" charset="2"/>
              </a:defRPr>
            </a:lvl1pPr>
            <a:lvl2pPr marL="742950" indent="-285750" defTabSz="1217613">
              <a:defRPr sz="2000">
                <a:solidFill>
                  <a:srgbClr val="FF2626"/>
                </a:solidFill>
                <a:latin typeface="Dixieland" pitchFamily="34" charset="2"/>
              </a:defRPr>
            </a:lvl2pPr>
            <a:lvl3pPr marL="379413" defTabSz="1217613">
              <a:defRPr sz="2000">
                <a:solidFill>
                  <a:srgbClr val="FF2626"/>
                </a:solidFill>
                <a:latin typeface="Dixieland" pitchFamily="34" charset="2"/>
              </a:defRPr>
            </a:lvl3pPr>
            <a:lvl4pPr marL="1600200" indent="-228600" defTabSz="1217613">
              <a:defRPr sz="2000">
                <a:solidFill>
                  <a:srgbClr val="FF2626"/>
                </a:solidFill>
                <a:latin typeface="Dixieland" pitchFamily="34" charset="2"/>
              </a:defRPr>
            </a:lvl4pPr>
            <a:lvl5pPr marL="2057400" indent="-228600" defTabSz="1217613">
              <a:defRPr sz="2000">
                <a:solidFill>
                  <a:srgbClr val="FF2626"/>
                </a:solidFill>
                <a:latin typeface="Dixieland" pitchFamily="34" charset="2"/>
              </a:defRPr>
            </a:lvl5pPr>
            <a:lvl6pPr marL="2514600" indent="-228600" defTabSz="1217613" eaLnBrk="0" fontAlgn="base" hangingPunct="0">
              <a:lnSpc>
                <a:spcPct val="60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FF2626"/>
                </a:solidFill>
                <a:latin typeface="Dixieland" pitchFamily="34" charset="2"/>
              </a:defRPr>
            </a:lvl6pPr>
            <a:lvl7pPr marL="2971800" indent="-228600" defTabSz="1217613" eaLnBrk="0" fontAlgn="base" hangingPunct="0">
              <a:lnSpc>
                <a:spcPct val="60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FF2626"/>
                </a:solidFill>
                <a:latin typeface="Dixieland" pitchFamily="34" charset="2"/>
              </a:defRPr>
            </a:lvl7pPr>
            <a:lvl8pPr marL="3429000" indent="-228600" defTabSz="1217613" eaLnBrk="0" fontAlgn="base" hangingPunct="0">
              <a:lnSpc>
                <a:spcPct val="60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FF2626"/>
                </a:solidFill>
                <a:latin typeface="Dixieland" pitchFamily="34" charset="2"/>
              </a:defRPr>
            </a:lvl8pPr>
            <a:lvl9pPr marL="3886200" indent="-228600" defTabSz="1217613" eaLnBrk="0" fontAlgn="base" hangingPunct="0">
              <a:lnSpc>
                <a:spcPct val="600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rgbClr val="FF2626"/>
                </a:solidFill>
                <a:latin typeface="Dixieland" pitchFamily="34" charset="2"/>
              </a:defRPr>
            </a:lvl9pPr>
          </a:lstStyle>
          <a:p>
            <a:pPr lvl="2">
              <a:spcBef>
                <a:spcPct val="50000"/>
              </a:spcBef>
            </a:pPr>
            <a:r>
              <a:rPr lang="en-US" altLang="en-US" sz="1371">
                <a:solidFill>
                  <a:srgbClr val="FFFF33"/>
                </a:solidFill>
                <a:latin typeface="Arial" panose="020B0604020202020204" pitchFamily="34" charset="0"/>
              </a:rPr>
              <a:t>Vanelli M. Diabetes Care 1999: 22: 7-9.</a:t>
            </a:r>
          </a:p>
        </p:txBody>
      </p:sp>
      <p:sp>
        <p:nvSpPr>
          <p:cNvPr id="2339850" name="Rectangle 10"/>
          <p:cNvSpPr>
            <a:spLocks noChangeArrowheads="1"/>
          </p:cNvSpPr>
          <p:nvPr/>
        </p:nvSpPr>
        <p:spPr bwMode="auto">
          <a:xfrm>
            <a:off x="5649686" y="3595008"/>
            <a:ext cx="4539343" cy="1854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80553" tIns="40276" rIns="80553" bIns="40276">
            <a:spAutoFit/>
          </a:bodyPr>
          <a:lstStyle/>
          <a:p>
            <a:pPr marL="327881" indent="-327881" defTabSz="340126">
              <a:tabLst>
                <a:tab pos="1666614" algn="l"/>
                <a:tab pos="3044800" algn="l"/>
              </a:tabLst>
              <a:defRPr/>
            </a:pPr>
            <a:endParaRPr lang="sv-SE" sz="2400" dirty="0">
              <a:solidFill>
                <a:srgbClr val="FFFF33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</a:endParaRPr>
          </a:p>
          <a:p>
            <a:pPr marL="327881" indent="-327881" defTabSz="340126">
              <a:lnSpc>
                <a:spcPct val="110000"/>
              </a:lnSpc>
              <a:spcBef>
                <a:spcPct val="50000"/>
              </a:spcBef>
              <a:buClr>
                <a:srgbClr val="FF0B0B"/>
              </a:buClr>
              <a:tabLst>
                <a:tab pos="1666614" algn="l"/>
                <a:tab pos="3044800" algn="l"/>
              </a:tabLst>
              <a:defRPr/>
            </a:pPr>
            <a:r>
              <a:rPr lang="en-US" sz="2057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</a:rPr>
              <a:t>➠</a:t>
            </a:r>
            <a:r>
              <a:rPr lang="sv-SE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	Posters were displayed in schools, at GP offices and pediatric centers 1991-1997</a:t>
            </a:r>
          </a:p>
        </p:txBody>
      </p:sp>
    </p:spTree>
    <p:extLst>
      <p:ext uri="{BB962C8B-B14F-4D97-AF65-F5344CB8AC3E}">
        <p14:creationId xmlns:p14="http://schemas.microsoft.com/office/powerpoint/2010/main" val="298146605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39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39843" grpId="0" autoUpdateAnimBg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121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076450" y="140154"/>
            <a:ext cx="7981950" cy="451757"/>
          </a:xfrm>
          <a:ln w="12700">
            <a:miter lim="800000"/>
            <a:headEnd type="none" w="sm" len="sm"/>
            <a:tailEnd type="none" w="sm" len="sm"/>
          </a:ln>
        </p:spPr>
        <p:txBody>
          <a:bodyPr vert="horz" wrap="square" lIns="79997" tIns="39999" rIns="79997" bIns="39999" numCol="1" rtlCol="0" anchor="t" compatLnSpc="1">
            <a:prstTxWarp prst="textNoShape">
              <a:avLst/>
            </a:prstTxWarp>
            <a:normAutofit/>
          </a:bodyPr>
          <a:lstStyle/>
          <a:p>
            <a:pPr>
              <a:defRPr/>
            </a:pPr>
            <a:r>
              <a:rPr lang="sv-SE" sz="2400">
                <a:solidFill>
                  <a:srgbClr val="FF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How can DKA at onset of diabetes be reduced?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53040">
              <a:defRPr/>
            </a:pPr>
            <a:r>
              <a:rPr lang="sv-SE" dirty="0">
                <a:latin typeface="Arial" pitchFamily="34" charset="0"/>
              </a:rPr>
              <a:t>R Hanas 2009 </a:t>
            </a:r>
          </a:p>
        </p:txBody>
      </p:sp>
      <p:sp>
        <p:nvSpPr>
          <p:cNvPr id="2441221" name="Rectangle 5"/>
          <p:cNvSpPr>
            <a:spLocks noChangeArrowheads="1"/>
          </p:cNvSpPr>
          <p:nvPr/>
        </p:nvSpPr>
        <p:spPr bwMode="auto">
          <a:xfrm>
            <a:off x="6019800" y="1303564"/>
            <a:ext cx="4248150" cy="3663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80553" tIns="40276" rIns="80553" bIns="40276">
            <a:spAutoFit/>
          </a:bodyPr>
          <a:lstStyle/>
          <a:p>
            <a:pPr marL="327881" indent="-327881" defTabSz="340126">
              <a:tabLst>
                <a:tab pos="1666614" algn="l"/>
                <a:tab pos="3044800" algn="l"/>
              </a:tabLst>
              <a:defRPr/>
            </a:pPr>
            <a:endParaRPr lang="sv-SE" sz="2400" dirty="0">
              <a:solidFill>
                <a:srgbClr val="FFFF33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</a:endParaRPr>
          </a:p>
          <a:p>
            <a:pPr marL="327881" indent="-327881" defTabSz="340126">
              <a:lnSpc>
                <a:spcPct val="110000"/>
              </a:lnSpc>
              <a:spcBef>
                <a:spcPct val="50000"/>
              </a:spcBef>
              <a:buClr>
                <a:srgbClr val="FF0B0B"/>
              </a:buClr>
              <a:tabLst>
                <a:tab pos="1666614" algn="l"/>
                <a:tab pos="3044800" algn="l"/>
              </a:tabLst>
              <a:defRPr/>
            </a:pPr>
            <a:r>
              <a:rPr lang="en-US" sz="2057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</a:rPr>
              <a:t>➠</a:t>
            </a:r>
            <a:r>
              <a:rPr lang="sv-SE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	ISPAD organized an international campaign together with IDF in 2008</a:t>
            </a:r>
          </a:p>
          <a:p>
            <a:pPr marL="327881" indent="-327881" defTabSz="340126">
              <a:lnSpc>
                <a:spcPct val="110000"/>
              </a:lnSpc>
              <a:spcBef>
                <a:spcPct val="50000"/>
              </a:spcBef>
              <a:buClr>
                <a:srgbClr val="FF0B0B"/>
              </a:buClr>
              <a:tabLst>
                <a:tab pos="1666614" algn="l"/>
                <a:tab pos="3044800" algn="l"/>
              </a:tabLst>
              <a:defRPr/>
            </a:pPr>
            <a:r>
              <a:rPr lang="en-US" sz="2057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</a:rPr>
              <a:t>➠</a:t>
            </a:r>
            <a:r>
              <a:rPr lang="sv-SE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Posters are available for translation at www.worlddiabetesday.org/dka</a:t>
            </a:r>
          </a:p>
        </p:txBody>
      </p:sp>
      <p:graphicFrame>
        <p:nvGraphicFramePr>
          <p:cNvPr id="3074" name="Object 7"/>
          <p:cNvGraphicFramePr>
            <a:graphicFrameLocks noChangeAspect="1"/>
          </p:cNvGraphicFramePr>
          <p:nvPr/>
        </p:nvGraphicFramePr>
        <p:xfrm>
          <a:off x="2062843" y="1163411"/>
          <a:ext cx="3692979" cy="50509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" name="Bitmap Image" r:id="rId4" imgW="6838095" imgH="9352381" progId="Paint.Picture">
                  <p:embed/>
                </p:oleObj>
              </mc:Choice>
              <mc:Fallback>
                <p:oleObj name="Bitmap Image" r:id="rId4" imgW="6838095" imgH="9352381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62843" y="1163411"/>
                        <a:ext cx="3692979" cy="505097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41224" name="Rectangle 8"/>
          <p:cNvSpPr>
            <a:spLocks noChangeArrowheads="1"/>
          </p:cNvSpPr>
          <p:nvPr/>
        </p:nvSpPr>
        <p:spPr bwMode="auto">
          <a:xfrm>
            <a:off x="6019800" y="4422322"/>
            <a:ext cx="4248150" cy="10416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80553" tIns="40276" rIns="80553" bIns="40276">
            <a:spAutoFit/>
          </a:bodyPr>
          <a:lstStyle/>
          <a:p>
            <a:pPr marL="327881" indent="-327881" defTabSz="340126">
              <a:tabLst>
                <a:tab pos="1666614" algn="l"/>
                <a:tab pos="3044800" algn="l"/>
              </a:tabLst>
              <a:defRPr/>
            </a:pPr>
            <a:endParaRPr lang="sv-SE" sz="2400" dirty="0">
              <a:solidFill>
                <a:srgbClr val="FFFF33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27881" indent="-327881" defTabSz="340126">
              <a:lnSpc>
                <a:spcPct val="110000"/>
              </a:lnSpc>
              <a:spcBef>
                <a:spcPct val="50000"/>
              </a:spcBef>
              <a:buClr>
                <a:srgbClr val="FF0B0B"/>
              </a:buClr>
              <a:tabLst>
                <a:tab pos="1666614" algn="l"/>
                <a:tab pos="3044800" algn="l"/>
              </a:tabLst>
              <a:defRPr/>
            </a:pPr>
            <a:r>
              <a:rPr lang="en-US" sz="2057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</a:rPr>
              <a:t>➠</a:t>
            </a:r>
            <a:r>
              <a:rPr lang="sv-SE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	Needs to be repeated!</a:t>
            </a:r>
          </a:p>
        </p:txBody>
      </p:sp>
    </p:spTree>
    <p:extLst>
      <p:ext uri="{BB962C8B-B14F-4D97-AF65-F5344CB8AC3E}">
        <p14:creationId xmlns:p14="http://schemas.microsoft.com/office/powerpoint/2010/main" val="2705462447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41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41224" grpId="0" autoUpdateAnimBg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Savon</Template>
  <TotalTime>2</TotalTime>
  <Words>551</Words>
  <Application>Microsoft Office PowerPoint</Application>
  <PresentationFormat>Widescreen</PresentationFormat>
  <Paragraphs>314</Paragraphs>
  <Slides>29</Slides>
  <Notes>28</Notes>
  <HiddenSlides>2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29</vt:i4>
      </vt:variant>
    </vt:vector>
  </HeadingPairs>
  <TitlesOfParts>
    <vt:vector size="41" baseType="lpstr">
      <vt:lpstr>Arial Unicode MS</vt:lpstr>
      <vt:lpstr>Arial</vt:lpstr>
      <vt:lpstr>Calibri</vt:lpstr>
      <vt:lpstr>Century Gothic</vt:lpstr>
      <vt:lpstr>Comic Sans MS</vt:lpstr>
      <vt:lpstr>Helvetica</vt:lpstr>
      <vt:lpstr>Times New Roman</vt:lpstr>
      <vt:lpstr>Wingdings 3</vt:lpstr>
      <vt:lpstr>Ion</vt:lpstr>
      <vt:lpstr>Microsoft Office Excel Worksheet</vt:lpstr>
      <vt:lpstr>Adobe Acrobat Document</vt:lpstr>
      <vt:lpstr>PBrush</vt:lpstr>
      <vt:lpstr>DKA MANAGEMTNT</vt:lpstr>
      <vt:lpstr>Water and salt replacement</vt:lpstr>
      <vt:lpstr>Water and salt replacement</vt:lpstr>
      <vt:lpstr>Water and salt replacement</vt:lpstr>
      <vt:lpstr>Estimated dehydration</vt:lpstr>
      <vt:lpstr>Fluid management</vt:lpstr>
      <vt:lpstr>Fluid management – 10% dehydration</vt:lpstr>
      <vt:lpstr>Fluids before insulin</vt:lpstr>
      <vt:lpstr>Insulin therapy</vt:lpstr>
      <vt:lpstr>Insulin therapy</vt:lpstr>
      <vt:lpstr>Potassium replacement</vt:lpstr>
      <vt:lpstr>Potassium replacement</vt:lpstr>
      <vt:lpstr>Potassium infusion</vt:lpstr>
      <vt:lpstr>Potassium</vt:lpstr>
      <vt:lpstr>Acidosis</vt:lpstr>
      <vt:lpstr>CE mortality</vt:lpstr>
      <vt:lpstr>Cerebral edema – risk factors</vt:lpstr>
      <vt:lpstr>Diagnosing cerebral edema</vt:lpstr>
      <vt:lpstr>Diagnosing cerebral edema</vt:lpstr>
      <vt:lpstr>Diagnosing cerebral edema</vt:lpstr>
      <vt:lpstr>Cerebral edema – treatment</vt:lpstr>
      <vt:lpstr>Cerebral edema – treatment</vt:lpstr>
      <vt:lpstr>Preventing DKA (after onset of diabetes)</vt:lpstr>
      <vt:lpstr>Preventing DKA - measuring ketones</vt:lpstr>
      <vt:lpstr>Recurrent DKA - psychological factors</vt:lpstr>
      <vt:lpstr>Preventing recurrent DKA</vt:lpstr>
      <vt:lpstr>More DKA at onset in low incidence countries</vt:lpstr>
      <vt:lpstr>How can DKA at onset of diabetes be reduced?</vt:lpstr>
      <vt:lpstr>How can DKA at onset of diabetes be reduced?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DKA MANAGEMTNT</dc:title>
  <dc:creator>Windows User</dc:creator>
  <cp:lastModifiedBy>Windows User</cp:lastModifiedBy>
  <cp:revision>1</cp:revision>
  <dcterms:created xsi:type="dcterms:W3CDTF">2016-10-20T21:30:30Z</dcterms:created>
  <dcterms:modified xsi:type="dcterms:W3CDTF">2016-10-20T21:33:24Z</dcterms:modified>
</cp:coreProperties>
</file>